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8"/>
  </p:notesMasterIdLst>
  <p:handoutMasterIdLst>
    <p:handoutMasterId r:id="rId29"/>
  </p:handoutMasterIdLst>
  <p:sldIdLst>
    <p:sldId id="304" r:id="rId3"/>
    <p:sldId id="320" r:id="rId4"/>
    <p:sldId id="325" r:id="rId5"/>
    <p:sldId id="302" r:id="rId6"/>
    <p:sldId id="308" r:id="rId7"/>
    <p:sldId id="313" r:id="rId8"/>
    <p:sldId id="312" r:id="rId9"/>
    <p:sldId id="311" r:id="rId10"/>
    <p:sldId id="310" r:id="rId11"/>
    <p:sldId id="324" r:id="rId12"/>
    <p:sldId id="305" r:id="rId13"/>
    <p:sldId id="326" r:id="rId14"/>
    <p:sldId id="327" r:id="rId15"/>
    <p:sldId id="307" r:id="rId16"/>
    <p:sldId id="328" r:id="rId17"/>
    <p:sldId id="319" r:id="rId18"/>
    <p:sldId id="316" r:id="rId19"/>
    <p:sldId id="317" r:id="rId20"/>
    <p:sldId id="314" r:id="rId21"/>
    <p:sldId id="315" r:id="rId22"/>
    <p:sldId id="309" r:id="rId23"/>
    <p:sldId id="321" r:id="rId24"/>
    <p:sldId id="323" r:id="rId25"/>
    <p:sldId id="299" r:id="rId26"/>
    <p:sldId id="329" r:id="rId2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RGENSEN, Pernille" initials="JP" lastIdx="14" clrIdx="0"/>
  <p:cmAuthor id="1" name="James Brown" initials="JB"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8458" autoAdjust="0"/>
  </p:normalViewPr>
  <p:slideViewPr>
    <p:cSldViewPr snapToGrid="0" snapToObjects="1">
      <p:cViewPr>
        <p:scale>
          <a:sx n="152" d="100"/>
          <a:sy n="152" d="100"/>
        </p:scale>
        <p:origin x="-252" y="-1950"/>
      </p:cViewPr>
      <p:guideLst>
        <p:guide orient="horz" pos="2160"/>
        <p:guide pos="2880"/>
      </p:guideLst>
    </p:cSldViewPr>
  </p:slideViewPr>
  <p:outlineViewPr>
    <p:cViewPr>
      <p:scale>
        <a:sx n="33" d="100"/>
        <a:sy n="33" d="100"/>
      </p:scale>
      <p:origin x="0" y="0"/>
    </p:cViewPr>
  </p:outlineViewPr>
  <p:notesTextViewPr>
    <p:cViewPr>
      <p:scale>
        <a:sx n="3" d="2"/>
        <a:sy n="3" d="2"/>
      </p:scale>
      <p:origin x="0" y="-12"/>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E2284C-CE12-4169-BAD6-C04E8CE4E818}" type="doc">
      <dgm:prSet loTypeId="urn:microsoft.com/office/officeart/2005/8/layout/matrix3" loCatId="matrix" qsTypeId="urn:microsoft.com/office/officeart/2005/8/quickstyle/simple1" qsCatId="simple" csTypeId="urn:microsoft.com/office/officeart/2005/8/colors/colorful3" csCatId="colorful" phldr="1"/>
      <dgm:spPr/>
      <dgm:t>
        <a:bodyPr/>
        <a:lstStyle/>
        <a:p>
          <a:endParaRPr lang="en-GB"/>
        </a:p>
      </dgm:t>
    </dgm:pt>
    <dgm:pt modelId="{F8FC07B1-F144-4DE7-A3F6-50A8A927A6ED}">
      <dgm:prSet/>
      <dgm:spPr/>
      <dgm:t>
        <a:bodyPr/>
        <a:lstStyle/>
        <a:p>
          <a:pPr rtl="0"/>
          <a:r>
            <a:rPr lang="en-GB" dirty="0" smtClean="0">
              <a:solidFill>
                <a:schemeClr val="tx2"/>
              </a:solidFill>
            </a:rPr>
            <a:t>Self-neglect is abuse of self. </a:t>
          </a:r>
          <a:endParaRPr lang="en-GB" dirty="0">
            <a:solidFill>
              <a:schemeClr val="tx2"/>
            </a:solidFill>
          </a:endParaRPr>
        </a:p>
      </dgm:t>
    </dgm:pt>
    <dgm:pt modelId="{FF2EAA7D-D366-4823-8D9A-58D76824149A}" type="parTrans" cxnId="{C53F74B4-30E8-4972-8907-EBC65862AFA6}">
      <dgm:prSet/>
      <dgm:spPr/>
      <dgm:t>
        <a:bodyPr/>
        <a:lstStyle/>
        <a:p>
          <a:endParaRPr lang="en-GB"/>
        </a:p>
      </dgm:t>
    </dgm:pt>
    <dgm:pt modelId="{B164E2EB-B20A-416A-8254-F51E92EB41A2}" type="sibTrans" cxnId="{C53F74B4-30E8-4972-8907-EBC65862AFA6}">
      <dgm:prSet/>
      <dgm:spPr/>
      <dgm:t>
        <a:bodyPr/>
        <a:lstStyle/>
        <a:p>
          <a:endParaRPr lang="en-GB"/>
        </a:p>
      </dgm:t>
    </dgm:pt>
    <dgm:pt modelId="{53138A41-008F-485B-8764-EF8B30244D7A}">
      <dgm:prSet/>
      <dgm:spPr/>
      <dgm:t>
        <a:bodyPr/>
        <a:lstStyle/>
        <a:p>
          <a:pPr rtl="0"/>
          <a:r>
            <a:rPr lang="en-GB" dirty="0" smtClean="0">
              <a:solidFill>
                <a:schemeClr val="tx2"/>
              </a:solidFill>
            </a:rPr>
            <a:t>It differs from the other forms of abuse because it does not involve a perpetrator</a:t>
          </a:r>
          <a:endParaRPr lang="en-GB" dirty="0">
            <a:solidFill>
              <a:schemeClr val="tx2"/>
            </a:solidFill>
          </a:endParaRPr>
        </a:p>
      </dgm:t>
    </dgm:pt>
    <dgm:pt modelId="{618BC809-2AE4-4C9C-B82C-848B447BC15E}" type="parTrans" cxnId="{F3E17BB1-15C9-45B5-9D52-EA9DDFFAF18E}">
      <dgm:prSet/>
      <dgm:spPr/>
      <dgm:t>
        <a:bodyPr/>
        <a:lstStyle/>
        <a:p>
          <a:endParaRPr lang="en-GB"/>
        </a:p>
      </dgm:t>
    </dgm:pt>
    <dgm:pt modelId="{80A7E9ED-D5A8-44DD-A91E-7CFDD6896C08}" type="sibTrans" cxnId="{F3E17BB1-15C9-45B5-9D52-EA9DDFFAF18E}">
      <dgm:prSet/>
      <dgm:spPr/>
      <dgm:t>
        <a:bodyPr/>
        <a:lstStyle/>
        <a:p>
          <a:endParaRPr lang="en-GB"/>
        </a:p>
      </dgm:t>
    </dgm:pt>
    <dgm:pt modelId="{8B8BD0BD-342F-4FDD-A977-4950FE1522F6}">
      <dgm:prSet/>
      <dgm:spPr/>
      <dgm:t>
        <a:bodyPr/>
        <a:lstStyle/>
        <a:p>
          <a:pPr rtl="0"/>
          <a:r>
            <a:rPr lang="en-GB" dirty="0" smtClean="0">
              <a:solidFill>
                <a:schemeClr val="tx2"/>
              </a:solidFill>
            </a:rPr>
            <a:t>It is frequently associated with hoarding and older people, but applies equally to all adult age groups</a:t>
          </a:r>
          <a:endParaRPr lang="en-GB" dirty="0">
            <a:solidFill>
              <a:schemeClr val="tx2"/>
            </a:solidFill>
          </a:endParaRPr>
        </a:p>
      </dgm:t>
    </dgm:pt>
    <dgm:pt modelId="{339BB462-2861-4055-A9BB-6C97FFB68EC5}" type="parTrans" cxnId="{40931D5A-B695-4B0A-9F51-4CAEA3DE5176}">
      <dgm:prSet/>
      <dgm:spPr/>
      <dgm:t>
        <a:bodyPr/>
        <a:lstStyle/>
        <a:p>
          <a:endParaRPr lang="en-GB"/>
        </a:p>
      </dgm:t>
    </dgm:pt>
    <dgm:pt modelId="{9FCE6CD7-0EEC-4436-8F70-C35568791D47}" type="sibTrans" cxnId="{40931D5A-B695-4B0A-9F51-4CAEA3DE5176}">
      <dgm:prSet/>
      <dgm:spPr/>
      <dgm:t>
        <a:bodyPr/>
        <a:lstStyle/>
        <a:p>
          <a:endParaRPr lang="en-GB"/>
        </a:p>
      </dgm:t>
    </dgm:pt>
    <dgm:pt modelId="{21938740-92B4-4A52-9AA1-A2EA318A4FA7}">
      <dgm:prSet/>
      <dgm:spPr/>
      <dgm:t>
        <a:bodyPr/>
        <a:lstStyle/>
        <a:p>
          <a:endParaRPr lang="en-GB"/>
        </a:p>
      </dgm:t>
    </dgm:pt>
    <dgm:pt modelId="{36443FDE-59B5-4C06-AA9F-99A8B0D7AAB0}" type="parTrans" cxnId="{A83DB166-D252-4697-8578-981BDB5D5C10}">
      <dgm:prSet/>
      <dgm:spPr/>
      <dgm:t>
        <a:bodyPr/>
        <a:lstStyle/>
        <a:p>
          <a:endParaRPr lang="en-GB"/>
        </a:p>
      </dgm:t>
    </dgm:pt>
    <dgm:pt modelId="{DB5A3B41-F6B4-4737-92D7-1E2C865A61CB}" type="sibTrans" cxnId="{A83DB166-D252-4697-8578-981BDB5D5C10}">
      <dgm:prSet/>
      <dgm:spPr/>
      <dgm:t>
        <a:bodyPr/>
        <a:lstStyle/>
        <a:p>
          <a:endParaRPr lang="en-GB"/>
        </a:p>
      </dgm:t>
    </dgm:pt>
    <dgm:pt modelId="{BC6CC2BD-2734-484B-B5CD-B12EE1259F37}">
      <dgm:prSet/>
      <dgm:spPr/>
      <dgm:t>
        <a:bodyPr/>
        <a:lstStyle/>
        <a:p>
          <a:endParaRPr lang="en-GB"/>
        </a:p>
      </dgm:t>
    </dgm:pt>
    <dgm:pt modelId="{6DA9CC6B-DE6A-4D07-A6A5-3E3B31A0E4BE}" type="parTrans" cxnId="{88834431-319C-41C3-A552-0C92CBF10B80}">
      <dgm:prSet/>
      <dgm:spPr/>
      <dgm:t>
        <a:bodyPr/>
        <a:lstStyle/>
        <a:p>
          <a:endParaRPr lang="en-GB"/>
        </a:p>
      </dgm:t>
    </dgm:pt>
    <dgm:pt modelId="{14CA97A3-D7E4-40CA-8A77-C7DF8492FF26}" type="sibTrans" cxnId="{88834431-319C-41C3-A552-0C92CBF10B80}">
      <dgm:prSet/>
      <dgm:spPr/>
      <dgm:t>
        <a:bodyPr/>
        <a:lstStyle/>
        <a:p>
          <a:endParaRPr lang="en-GB"/>
        </a:p>
      </dgm:t>
    </dgm:pt>
    <dgm:pt modelId="{91B3C944-D25A-477B-A0E4-592E2F20AFA8}">
      <dgm:prSet/>
      <dgm:spPr/>
      <dgm:t>
        <a:bodyPr/>
        <a:lstStyle/>
        <a:p>
          <a:r>
            <a:rPr lang="en-GB" dirty="0" smtClean="0">
              <a:solidFill>
                <a:schemeClr val="tx2"/>
              </a:solidFill>
            </a:rPr>
            <a:t>It is a refusal or failure of an individual to provide themselves with adequate food, water, clothing, shelter, personal hygiene, healthcare, medication and safety precautions</a:t>
          </a:r>
          <a:endParaRPr lang="en-GB" dirty="0">
            <a:solidFill>
              <a:schemeClr val="tx2"/>
            </a:solidFill>
          </a:endParaRPr>
        </a:p>
      </dgm:t>
    </dgm:pt>
    <dgm:pt modelId="{C21BBA5C-DC49-482E-803B-FCD46E38B3A9}" type="parTrans" cxnId="{931D4A57-D445-409E-A48E-E71530B44450}">
      <dgm:prSet/>
      <dgm:spPr/>
      <dgm:t>
        <a:bodyPr/>
        <a:lstStyle/>
        <a:p>
          <a:endParaRPr lang="en-GB"/>
        </a:p>
      </dgm:t>
    </dgm:pt>
    <dgm:pt modelId="{D61D7DC5-CA7B-43F4-9D56-B90BE7EC8C6A}" type="sibTrans" cxnId="{931D4A57-D445-409E-A48E-E71530B44450}">
      <dgm:prSet/>
      <dgm:spPr/>
      <dgm:t>
        <a:bodyPr/>
        <a:lstStyle/>
        <a:p>
          <a:endParaRPr lang="en-GB"/>
        </a:p>
      </dgm:t>
    </dgm:pt>
    <dgm:pt modelId="{B55FA61B-4F02-40E0-BA81-DE16E925B7AE}">
      <dgm:prSet/>
      <dgm:spPr/>
      <dgm:t>
        <a:bodyPr/>
        <a:lstStyle/>
        <a:p>
          <a:endParaRPr lang="en-GB"/>
        </a:p>
      </dgm:t>
    </dgm:pt>
    <dgm:pt modelId="{540D5106-F83B-4F94-8FFA-09A580D0DEE6}" type="parTrans" cxnId="{C6C2B02F-4476-4803-80AA-D7E36E52A14E}">
      <dgm:prSet/>
      <dgm:spPr/>
      <dgm:t>
        <a:bodyPr/>
        <a:lstStyle/>
        <a:p>
          <a:endParaRPr lang="en-GB"/>
        </a:p>
      </dgm:t>
    </dgm:pt>
    <dgm:pt modelId="{DE71D8C3-B890-48D9-A443-D43EA478AE4B}" type="sibTrans" cxnId="{C6C2B02F-4476-4803-80AA-D7E36E52A14E}">
      <dgm:prSet/>
      <dgm:spPr/>
      <dgm:t>
        <a:bodyPr/>
        <a:lstStyle/>
        <a:p>
          <a:endParaRPr lang="en-GB"/>
        </a:p>
      </dgm:t>
    </dgm:pt>
    <dgm:pt modelId="{B9547826-3454-4249-B89B-32875DA770B0}">
      <dgm:prSet/>
      <dgm:spPr/>
      <dgm:t>
        <a:bodyPr/>
        <a:lstStyle/>
        <a:p>
          <a:endParaRPr lang="en-GB"/>
        </a:p>
      </dgm:t>
    </dgm:pt>
    <dgm:pt modelId="{645968E3-E192-4759-9468-FDC2852B4FA6}" type="parTrans" cxnId="{BB3D999A-9FDC-47AA-BAA2-F3BEAB562680}">
      <dgm:prSet/>
      <dgm:spPr/>
      <dgm:t>
        <a:bodyPr/>
        <a:lstStyle/>
        <a:p>
          <a:endParaRPr lang="en-GB"/>
        </a:p>
      </dgm:t>
    </dgm:pt>
    <dgm:pt modelId="{AB625DFD-8E4B-42E1-B69C-E98BCD7884A6}" type="sibTrans" cxnId="{BB3D999A-9FDC-47AA-BAA2-F3BEAB562680}">
      <dgm:prSet/>
      <dgm:spPr/>
      <dgm:t>
        <a:bodyPr/>
        <a:lstStyle/>
        <a:p>
          <a:endParaRPr lang="en-GB"/>
        </a:p>
      </dgm:t>
    </dgm:pt>
    <dgm:pt modelId="{21E87D02-3FAE-4B12-9B39-E01DF27CD967}">
      <dgm:prSet/>
      <dgm:spPr/>
      <dgm:t>
        <a:bodyPr/>
        <a:lstStyle/>
        <a:p>
          <a:endParaRPr lang="en-GB"/>
        </a:p>
      </dgm:t>
    </dgm:pt>
    <dgm:pt modelId="{01FA0902-7627-4743-83DC-E32BB6DBE37B}" type="parTrans" cxnId="{29507E60-483A-49E1-A828-72B4B711B84C}">
      <dgm:prSet/>
      <dgm:spPr/>
      <dgm:t>
        <a:bodyPr/>
        <a:lstStyle/>
        <a:p>
          <a:endParaRPr lang="en-GB"/>
        </a:p>
      </dgm:t>
    </dgm:pt>
    <dgm:pt modelId="{9D67B39E-5A83-4EC4-821F-3D66E603250A}" type="sibTrans" cxnId="{29507E60-483A-49E1-A828-72B4B711B84C}">
      <dgm:prSet/>
      <dgm:spPr/>
      <dgm:t>
        <a:bodyPr/>
        <a:lstStyle/>
        <a:p>
          <a:endParaRPr lang="en-GB"/>
        </a:p>
      </dgm:t>
    </dgm:pt>
    <dgm:pt modelId="{70B079C6-DAAD-42CE-B390-BEB3730B10C1}">
      <dgm:prSet/>
      <dgm:spPr/>
      <dgm:t>
        <a:bodyPr/>
        <a:lstStyle/>
        <a:p>
          <a:endParaRPr lang="en-GB"/>
        </a:p>
      </dgm:t>
    </dgm:pt>
    <dgm:pt modelId="{0BBD844F-5E37-44D2-AB40-CA95E21A59DF}" type="parTrans" cxnId="{6821733C-05CF-464C-BC87-229E0E1CF19D}">
      <dgm:prSet/>
      <dgm:spPr/>
      <dgm:t>
        <a:bodyPr/>
        <a:lstStyle/>
        <a:p>
          <a:endParaRPr lang="en-GB"/>
        </a:p>
      </dgm:t>
    </dgm:pt>
    <dgm:pt modelId="{F4CA037B-5F1D-4573-A80B-E5F95B2537DE}" type="sibTrans" cxnId="{6821733C-05CF-464C-BC87-229E0E1CF19D}">
      <dgm:prSet/>
      <dgm:spPr/>
      <dgm:t>
        <a:bodyPr/>
        <a:lstStyle/>
        <a:p>
          <a:endParaRPr lang="en-GB"/>
        </a:p>
      </dgm:t>
    </dgm:pt>
    <dgm:pt modelId="{69777984-E05B-4F53-AC40-190F8FB701D3}" type="pres">
      <dgm:prSet presAssocID="{6AE2284C-CE12-4169-BAD6-C04E8CE4E818}" presName="matrix" presStyleCnt="0">
        <dgm:presLayoutVars>
          <dgm:chMax val="1"/>
          <dgm:dir/>
          <dgm:resizeHandles val="exact"/>
        </dgm:presLayoutVars>
      </dgm:prSet>
      <dgm:spPr/>
      <dgm:t>
        <a:bodyPr/>
        <a:lstStyle/>
        <a:p>
          <a:endParaRPr lang="en-GB"/>
        </a:p>
      </dgm:t>
    </dgm:pt>
    <dgm:pt modelId="{DEB13256-9435-4E63-BC97-354B51299870}" type="pres">
      <dgm:prSet presAssocID="{6AE2284C-CE12-4169-BAD6-C04E8CE4E818}" presName="diamond" presStyleLbl="bgShp" presStyleIdx="0" presStyleCnt="1"/>
      <dgm:spPr/>
    </dgm:pt>
    <dgm:pt modelId="{10412A99-5531-4E7E-95F6-2C770C451FDB}" type="pres">
      <dgm:prSet presAssocID="{6AE2284C-CE12-4169-BAD6-C04E8CE4E818}" presName="quad1" presStyleLbl="node1" presStyleIdx="0" presStyleCnt="4" custScaleX="180477" custLinFactNeighborX="-89150" custLinFactNeighborY="-26705">
        <dgm:presLayoutVars>
          <dgm:chMax val="0"/>
          <dgm:chPref val="0"/>
          <dgm:bulletEnabled val="1"/>
        </dgm:presLayoutVars>
      </dgm:prSet>
      <dgm:spPr/>
      <dgm:t>
        <a:bodyPr/>
        <a:lstStyle/>
        <a:p>
          <a:endParaRPr lang="en-GB"/>
        </a:p>
      </dgm:t>
    </dgm:pt>
    <dgm:pt modelId="{0226121A-BECE-4DFF-960D-3A57B425F705}" type="pres">
      <dgm:prSet presAssocID="{6AE2284C-CE12-4169-BAD6-C04E8CE4E818}" presName="quad2" presStyleLbl="node1" presStyleIdx="1" presStyleCnt="4" custScaleX="183088" custScaleY="105965" custLinFactX="31320" custLinFactNeighborX="100000" custLinFactNeighborY="-21376">
        <dgm:presLayoutVars>
          <dgm:chMax val="0"/>
          <dgm:chPref val="0"/>
          <dgm:bulletEnabled val="1"/>
        </dgm:presLayoutVars>
      </dgm:prSet>
      <dgm:spPr/>
      <dgm:t>
        <a:bodyPr/>
        <a:lstStyle/>
        <a:p>
          <a:endParaRPr lang="en-GB"/>
        </a:p>
      </dgm:t>
    </dgm:pt>
    <dgm:pt modelId="{66E3310F-184F-4B77-B4A4-2E851DA90B2E}" type="pres">
      <dgm:prSet presAssocID="{6AE2284C-CE12-4169-BAD6-C04E8CE4E818}" presName="quad3" presStyleLbl="node1" presStyleIdx="2" presStyleCnt="4" custScaleX="179299" custLinFactNeighborX="-92327" custLinFactNeighborY="24359">
        <dgm:presLayoutVars>
          <dgm:chMax val="0"/>
          <dgm:chPref val="0"/>
          <dgm:bulletEnabled val="1"/>
        </dgm:presLayoutVars>
      </dgm:prSet>
      <dgm:spPr/>
      <dgm:t>
        <a:bodyPr/>
        <a:lstStyle/>
        <a:p>
          <a:endParaRPr lang="en-GB"/>
        </a:p>
      </dgm:t>
    </dgm:pt>
    <dgm:pt modelId="{4D120790-3D65-4196-9948-26AD0B9D1CB8}" type="pres">
      <dgm:prSet presAssocID="{6AE2284C-CE12-4169-BAD6-C04E8CE4E818}" presName="quad4" presStyleLbl="node1" presStyleIdx="3" presStyleCnt="4" custScaleX="184420" custScaleY="92679" custLinFactNeighborX="89150" custLinFactNeighborY="28240">
        <dgm:presLayoutVars>
          <dgm:chMax val="0"/>
          <dgm:chPref val="0"/>
          <dgm:bulletEnabled val="1"/>
        </dgm:presLayoutVars>
      </dgm:prSet>
      <dgm:spPr/>
      <dgm:t>
        <a:bodyPr/>
        <a:lstStyle/>
        <a:p>
          <a:endParaRPr lang="en-GB"/>
        </a:p>
      </dgm:t>
    </dgm:pt>
  </dgm:ptLst>
  <dgm:cxnLst>
    <dgm:cxn modelId="{C53F74B4-30E8-4972-8907-EBC65862AFA6}" srcId="{6AE2284C-CE12-4169-BAD6-C04E8CE4E818}" destId="{F8FC07B1-F144-4DE7-A3F6-50A8A927A6ED}" srcOrd="0" destOrd="0" parTransId="{FF2EAA7D-D366-4823-8D9A-58D76824149A}" sibTransId="{B164E2EB-B20A-416A-8254-F51E92EB41A2}"/>
    <dgm:cxn modelId="{88B6973D-0686-4DE1-9B87-FEA58240C3B8}" type="presOf" srcId="{6AE2284C-CE12-4169-BAD6-C04E8CE4E818}" destId="{69777984-E05B-4F53-AC40-190F8FB701D3}" srcOrd="0" destOrd="0" presId="urn:microsoft.com/office/officeart/2005/8/layout/matrix3"/>
    <dgm:cxn modelId="{C6C2B02F-4476-4803-80AA-D7E36E52A14E}" srcId="{6AE2284C-CE12-4169-BAD6-C04E8CE4E818}" destId="{B55FA61B-4F02-40E0-BA81-DE16E925B7AE}" srcOrd="7" destOrd="0" parTransId="{540D5106-F83B-4F94-8FFA-09A580D0DEE6}" sibTransId="{DE71D8C3-B890-48D9-A443-D43EA478AE4B}"/>
    <dgm:cxn modelId="{F3E17BB1-15C9-45B5-9D52-EA9DDFFAF18E}" srcId="{6AE2284C-CE12-4169-BAD6-C04E8CE4E818}" destId="{53138A41-008F-485B-8764-EF8B30244D7A}" srcOrd="1" destOrd="0" parTransId="{618BC809-2AE4-4C9C-B82C-848B447BC15E}" sibTransId="{80A7E9ED-D5A8-44DD-A91E-7CFDD6896C08}"/>
    <dgm:cxn modelId="{81E02252-7119-43C8-A752-44891930EDAC}" type="presOf" srcId="{91B3C944-D25A-477B-A0E4-592E2F20AFA8}" destId="{4D120790-3D65-4196-9948-26AD0B9D1CB8}" srcOrd="0" destOrd="0" presId="urn:microsoft.com/office/officeart/2005/8/layout/matrix3"/>
    <dgm:cxn modelId="{29507E60-483A-49E1-A828-72B4B711B84C}" srcId="{6AE2284C-CE12-4169-BAD6-C04E8CE4E818}" destId="{21E87D02-3FAE-4B12-9B39-E01DF27CD967}" srcOrd="6" destOrd="0" parTransId="{01FA0902-7627-4743-83DC-E32BB6DBE37B}" sibTransId="{9D67B39E-5A83-4EC4-821F-3D66E603250A}"/>
    <dgm:cxn modelId="{678A9293-E773-4DF9-9770-2C6E5D36A78A}" type="presOf" srcId="{8B8BD0BD-342F-4FDD-A977-4950FE1522F6}" destId="{66E3310F-184F-4B77-B4A4-2E851DA90B2E}" srcOrd="0" destOrd="0" presId="urn:microsoft.com/office/officeart/2005/8/layout/matrix3"/>
    <dgm:cxn modelId="{BB3D999A-9FDC-47AA-BAA2-F3BEAB562680}" srcId="{6AE2284C-CE12-4169-BAD6-C04E8CE4E818}" destId="{B9547826-3454-4249-B89B-32875DA770B0}" srcOrd="5" destOrd="0" parTransId="{645968E3-E192-4759-9468-FDC2852B4FA6}" sibTransId="{AB625DFD-8E4B-42E1-B69C-E98BCD7884A6}"/>
    <dgm:cxn modelId="{40931D5A-B695-4B0A-9F51-4CAEA3DE5176}" srcId="{6AE2284C-CE12-4169-BAD6-C04E8CE4E818}" destId="{8B8BD0BD-342F-4FDD-A977-4950FE1522F6}" srcOrd="2" destOrd="0" parTransId="{339BB462-2861-4055-A9BB-6C97FFB68EC5}" sibTransId="{9FCE6CD7-0EEC-4436-8F70-C35568791D47}"/>
    <dgm:cxn modelId="{1288A552-18D6-456B-BF10-30B0E646406F}" type="presOf" srcId="{F8FC07B1-F144-4DE7-A3F6-50A8A927A6ED}" destId="{10412A99-5531-4E7E-95F6-2C770C451FDB}" srcOrd="0" destOrd="0" presId="urn:microsoft.com/office/officeart/2005/8/layout/matrix3"/>
    <dgm:cxn modelId="{A83DB166-D252-4697-8578-981BDB5D5C10}" srcId="{6AE2284C-CE12-4169-BAD6-C04E8CE4E818}" destId="{21938740-92B4-4A52-9AA1-A2EA318A4FA7}" srcOrd="8" destOrd="0" parTransId="{36443FDE-59B5-4C06-AA9F-99A8B0D7AAB0}" sibTransId="{DB5A3B41-F6B4-4737-92D7-1E2C865A61CB}"/>
    <dgm:cxn modelId="{6821733C-05CF-464C-BC87-229E0E1CF19D}" srcId="{6AE2284C-CE12-4169-BAD6-C04E8CE4E818}" destId="{70B079C6-DAAD-42CE-B390-BEB3730B10C1}" srcOrd="4" destOrd="0" parTransId="{0BBD844F-5E37-44D2-AB40-CA95E21A59DF}" sibTransId="{F4CA037B-5F1D-4573-A80B-E5F95B2537DE}"/>
    <dgm:cxn modelId="{B886F17A-94A8-49CB-87AF-1A02D232E3FD}" type="presOf" srcId="{53138A41-008F-485B-8764-EF8B30244D7A}" destId="{0226121A-BECE-4DFF-960D-3A57B425F705}" srcOrd="0" destOrd="0" presId="urn:microsoft.com/office/officeart/2005/8/layout/matrix3"/>
    <dgm:cxn modelId="{88834431-319C-41C3-A552-0C92CBF10B80}" srcId="{6AE2284C-CE12-4169-BAD6-C04E8CE4E818}" destId="{BC6CC2BD-2734-484B-B5CD-B12EE1259F37}" srcOrd="9" destOrd="0" parTransId="{6DA9CC6B-DE6A-4D07-A6A5-3E3B31A0E4BE}" sibTransId="{14CA97A3-D7E4-40CA-8A77-C7DF8492FF26}"/>
    <dgm:cxn modelId="{931D4A57-D445-409E-A48E-E71530B44450}" srcId="{6AE2284C-CE12-4169-BAD6-C04E8CE4E818}" destId="{91B3C944-D25A-477B-A0E4-592E2F20AFA8}" srcOrd="3" destOrd="0" parTransId="{C21BBA5C-DC49-482E-803B-FCD46E38B3A9}" sibTransId="{D61D7DC5-CA7B-43F4-9D56-B90BE7EC8C6A}"/>
    <dgm:cxn modelId="{9D8F13A1-8BCE-478A-88DE-2A8F12F3BF03}" type="presParOf" srcId="{69777984-E05B-4F53-AC40-190F8FB701D3}" destId="{DEB13256-9435-4E63-BC97-354B51299870}" srcOrd="0" destOrd="0" presId="urn:microsoft.com/office/officeart/2005/8/layout/matrix3"/>
    <dgm:cxn modelId="{2190A5E7-12F4-4631-9FC3-152A3A4CC006}" type="presParOf" srcId="{69777984-E05B-4F53-AC40-190F8FB701D3}" destId="{10412A99-5531-4E7E-95F6-2C770C451FDB}" srcOrd="1" destOrd="0" presId="urn:microsoft.com/office/officeart/2005/8/layout/matrix3"/>
    <dgm:cxn modelId="{C278870E-7B61-4EF4-9320-B5DE20DB0124}" type="presParOf" srcId="{69777984-E05B-4F53-AC40-190F8FB701D3}" destId="{0226121A-BECE-4DFF-960D-3A57B425F705}" srcOrd="2" destOrd="0" presId="urn:microsoft.com/office/officeart/2005/8/layout/matrix3"/>
    <dgm:cxn modelId="{BAFC18A7-8D79-4CEE-AEAD-E720AEED2C5C}" type="presParOf" srcId="{69777984-E05B-4F53-AC40-190F8FB701D3}" destId="{66E3310F-184F-4B77-B4A4-2E851DA90B2E}" srcOrd="3" destOrd="0" presId="urn:microsoft.com/office/officeart/2005/8/layout/matrix3"/>
    <dgm:cxn modelId="{A3445C50-85C1-4DEF-A0CA-24DFEDB1A7A0}" type="presParOf" srcId="{69777984-E05B-4F53-AC40-190F8FB701D3}" destId="{4D120790-3D65-4196-9948-26AD0B9D1CB8}" srcOrd="4" destOrd="0" presId="urn:microsoft.com/office/officeart/2005/8/layout/matrix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4E3B1F-2DDE-4491-9DFF-1594A67AB0D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764DF1E1-9DF9-4605-A7BC-5B97D3D84FA1}">
      <dgm:prSet phldrT="[Text]"/>
      <dgm:spPr/>
      <dgm:t>
        <a:bodyPr/>
        <a:lstStyle/>
        <a:p>
          <a:r>
            <a:rPr lang="en-GB" dirty="0" smtClean="0">
              <a:solidFill>
                <a:schemeClr val="tx2"/>
              </a:solidFill>
            </a:rPr>
            <a:t>Lack of person centred/focussed approach</a:t>
          </a:r>
          <a:endParaRPr lang="en-GB" dirty="0">
            <a:solidFill>
              <a:schemeClr val="tx2"/>
            </a:solidFill>
          </a:endParaRPr>
        </a:p>
      </dgm:t>
    </dgm:pt>
    <dgm:pt modelId="{4EC37B65-6839-4D72-B6BC-CBB911640A8A}" type="parTrans" cxnId="{BC88005D-E4E8-4FE9-8122-C239F37D9FBE}">
      <dgm:prSet/>
      <dgm:spPr/>
      <dgm:t>
        <a:bodyPr/>
        <a:lstStyle/>
        <a:p>
          <a:endParaRPr lang="en-GB"/>
        </a:p>
      </dgm:t>
    </dgm:pt>
    <dgm:pt modelId="{16D5CD85-F0A8-4E09-A483-6F584A384ABC}" type="sibTrans" cxnId="{BC88005D-E4E8-4FE9-8122-C239F37D9FBE}">
      <dgm:prSet/>
      <dgm:spPr/>
      <dgm:t>
        <a:bodyPr/>
        <a:lstStyle/>
        <a:p>
          <a:endParaRPr lang="en-GB"/>
        </a:p>
      </dgm:t>
    </dgm:pt>
    <dgm:pt modelId="{C08DF366-112D-422A-937E-B3521C3259FF}">
      <dgm:prSet phldrT="[Text]"/>
      <dgm:spPr/>
      <dgm:t>
        <a:bodyPr/>
        <a:lstStyle/>
        <a:p>
          <a:r>
            <a:rPr lang="en-GB" dirty="0" smtClean="0"/>
            <a:t>Mental Capacity</a:t>
          </a:r>
          <a:endParaRPr lang="en-GB" dirty="0"/>
        </a:p>
      </dgm:t>
    </dgm:pt>
    <dgm:pt modelId="{D745C56A-223F-4527-B7F5-0FDCA4D343AB}" type="parTrans" cxnId="{C05AFD58-BF5A-40F6-B4BD-26DE8257ADCF}">
      <dgm:prSet/>
      <dgm:spPr/>
      <dgm:t>
        <a:bodyPr/>
        <a:lstStyle/>
        <a:p>
          <a:endParaRPr lang="en-GB"/>
        </a:p>
      </dgm:t>
    </dgm:pt>
    <dgm:pt modelId="{AB25087E-01FE-43E1-A41C-C0FBE469F638}" type="sibTrans" cxnId="{C05AFD58-BF5A-40F6-B4BD-26DE8257ADCF}">
      <dgm:prSet/>
      <dgm:spPr/>
      <dgm:t>
        <a:bodyPr/>
        <a:lstStyle/>
        <a:p>
          <a:endParaRPr lang="en-GB"/>
        </a:p>
      </dgm:t>
    </dgm:pt>
    <dgm:pt modelId="{A0655813-22A0-465A-881A-E26269171D43}">
      <dgm:prSet phldrT="[Text]"/>
      <dgm:spPr/>
      <dgm:t>
        <a:bodyPr/>
        <a:lstStyle/>
        <a:p>
          <a:r>
            <a:rPr lang="en-GB" dirty="0" smtClean="0">
              <a:solidFill>
                <a:schemeClr val="tx2"/>
              </a:solidFill>
            </a:rPr>
            <a:t>Family and carer involvement</a:t>
          </a:r>
          <a:endParaRPr lang="en-GB" dirty="0">
            <a:solidFill>
              <a:schemeClr val="tx2"/>
            </a:solidFill>
          </a:endParaRPr>
        </a:p>
      </dgm:t>
    </dgm:pt>
    <dgm:pt modelId="{977147E6-F579-43CE-9BEC-9C11F2B6B644}" type="parTrans" cxnId="{3C601C6E-F379-40BB-B01B-9F89C4223AE4}">
      <dgm:prSet/>
      <dgm:spPr/>
      <dgm:t>
        <a:bodyPr/>
        <a:lstStyle/>
        <a:p>
          <a:endParaRPr lang="en-GB"/>
        </a:p>
      </dgm:t>
    </dgm:pt>
    <dgm:pt modelId="{EA60797F-0E54-4FA1-B95E-A25D5C7E2094}" type="sibTrans" cxnId="{3C601C6E-F379-40BB-B01B-9F89C4223AE4}">
      <dgm:prSet/>
      <dgm:spPr/>
      <dgm:t>
        <a:bodyPr/>
        <a:lstStyle/>
        <a:p>
          <a:endParaRPr lang="en-GB"/>
        </a:p>
      </dgm:t>
    </dgm:pt>
    <dgm:pt modelId="{DA06F7AE-D897-4B61-9C00-6CFDA1D62D24}">
      <dgm:prSet phldrT="[Text]"/>
      <dgm:spPr/>
      <dgm:t>
        <a:bodyPr/>
        <a:lstStyle/>
        <a:p>
          <a:r>
            <a:rPr lang="en-GB" dirty="0" smtClean="0">
              <a:solidFill>
                <a:schemeClr val="tx2"/>
              </a:solidFill>
            </a:rPr>
            <a:t>Challenges with engagement</a:t>
          </a:r>
          <a:endParaRPr lang="en-GB" dirty="0">
            <a:solidFill>
              <a:schemeClr val="tx2"/>
            </a:solidFill>
          </a:endParaRPr>
        </a:p>
      </dgm:t>
    </dgm:pt>
    <dgm:pt modelId="{646F0E7B-60FE-443C-A88D-549D4BF9AA97}" type="parTrans" cxnId="{2759A743-20AF-4297-BC72-764C75A94AEF}">
      <dgm:prSet/>
      <dgm:spPr/>
      <dgm:t>
        <a:bodyPr/>
        <a:lstStyle/>
        <a:p>
          <a:endParaRPr lang="en-GB"/>
        </a:p>
      </dgm:t>
    </dgm:pt>
    <dgm:pt modelId="{8C4CC1C2-6243-4989-8CBB-6BAFA6B13026}" type="sibTrans" cxnId="{2759A743-20AF-4297-BC72-764C75A94AEF}">
      <dgm:prSet/>
      <dgm:spPr/>
      <dgm:t>
        <a:bodyPr/>
        <a:lstStyle/>
        <a:p>
          <a:endParaRPr lang="en-GB"/>
        </a:p>
      </dgm:t>
    </dgm:pt>
    <dgm:pt modelId="{C502FC11-B12A-4859-A32C-7FFD4A4B9018}">
      <dgm:prSet phldrT="[Text]"/>
      <dgm:spPr/>
      <dgm:t>
        <a:bodyPr/>
        <a:lstStyle/>
        <a:p>
          <a:r>
            <a:rPr lang="en-GB" dirty="0" smtClean="0">
              <a:solidFill>
                <a:schemeClr val="tx2"/>
              </a:solidFill>
            </a:rPr>
            <a:t>Interagency communication and collaboration</a:t>
          </a:r>
          <a:endParaRPr lang="en-GB" dirty="0">
            <a:solidFill>
              <a:schemeClr val="tx2"/>
            </a:solidFill>
          </a:endParaRPr>
        </a:p>
      </dgm:t>
    </dgm:pt>
    <dgm:pt modelId="{407E86AD-966D-41F6-BD47-051C6251F860}" type="parTrans" cxnId="{6D286608-B0BF-4E7C-9E8D-04D238C637F0}">
      <dgm:prSet/>
      <dgm:spPr/>
      <dgm:t>
        <a:bodyPr/>
        <a:lstStyle/>
        <a:p>
          <a:endParaRPr lang="en-GB"/>
        </a:p>
      </dgm:t>
    </dgm:pt>
    <dgm:pt modelId="{62BD9B70-F0EE-4BFE-A59B-F468BAA6847F}" type="sibTrans" cxnId="{6D286608-B0BF-4E7C-9E8D-04D238C637F0}">
      <dgm:prSet/>
      <dgm:spPr/>
      <dgm:t>
        <a:bodyPr/>
        <a:lstStyle/>
        <a:p>
          <a:endParaRPr lang="en-GB"/>
        </a:p>
      </dgm:t>
    </dgm:pt>
    <dgm:pt modelId="{EBECD8C9-82A9-4CFC-B2FE-51A371B06FF7}" type="pres">
      <dgm:prSet presAssocID="{4E4E3B1F-2DDE-4491-9DFF-1594A67AB0DD}" presName="diagram" presStyleCnt="0">
        <dgm:presLayoutVars>
          <dgm:dir/>
          <dgm:resizeHandles val="exact"/>
        </dgm:presLayoutVars>
      </dgm:prSet>
      <dgm:spPr/>
      <dgm:t>
        <a:bodyPr/>
        <a:lstStyle/>
        <a:p>
          <a:endParaRPr lang="en-GB"/>
        </a:p>
      </dgm:t>
    </dgm:pt>
    <dgm:pt modelId="{59F918D5-A449-42D6-91E5-8EA1AC3C17D0}" type="pres">
      <dgm:prSet presAssocID="{764DF1E1-9DF9-4605-A7BC-5B97D3D84FA1}" presName="node" presStyleLbl="node1" presStyleIdx="0" presStyleCnt="5">
        <dgm:presLayoutVars>
          <dgm:bulletEnabled val="1"/>
        </dgm:presLayoutVars>
      </dgm:prSet>
      <dgm:spPr/>
      <dgm:t>
        <a:bodyPr/>
        <a:lstStyle/>
        <a:p>
          <a:endParaRPr lang="en-GB"/>
        </a:p>
      </dgm:t>
    </dgm:pt>
    <dgm:pt modelId="{C78148C1-6925-4D73-A7A9-EAFAC84D670D}" type="pres">
      <dgm:prSet presAssocID="{16D5CD85-F0A8-4E09-A483-6F584A384ABC}" presName="sibTrans" presStyleCnt="0"/>
      <dgm:spPr/>
    </dgm:pt>
    <dgm:pt modelId="{1E498E19-BD43-4A08-A856-78F2E29CE4D4}" type="pres">
      <dgm:prSet presAssocID="{C08DF366-112D-422A-937E-B3521C3259FF}" presName="node" presStyleLbl="node1" presStyleIdx="1" presStyleCnt="5">
        <dgm:presLayoutVars>
          <dgm:bulletEnabled val="1"/>
        </dgm:presLayoutVars>
      </dgm:prSet>
      <dgm:spPr/>
      <dgm:t>
        <a:bodyPr/>
        <a:lstStyle/>
        <a:p>
          <a:endParaRPr lang="en-GB"/>
        </a:p>
      </dgm:t>
    </dgm:pt>
    <dgm:pt modelId="{666F312F-47EC-4CFB-B459-EA9E0FB0E78C}" type="pres">
      <dgm:prSet presAssocID="{AB25087E-01FE-43E1-A41C-C0FBE469F638}" presName="sibTrans" presStyleCnt="0"/>
      <dgm:spPr/>
    </dgm:pt>
    <dgm:pt modelId="{0A2CAE71-A6F7-426B-8E80-DDDAEC1C9532}" type="pres">
      <dgm:prSet presAssocID="{A0655813-22A0-465A-881A-E26269171D43}" presName="node" presStyleLbl="node1" presStyleIdx="2" presStyleCnt="5">
        <dgm:presLayoutVars>
          <dgm:bulletEnabled val="1"/>
        </dgm:presLayoutVars>
      </dgm:prSet>
      <dgm:spPr/>
      <dgm:t>
        <a:bodyPr/>
        <a:lstStyle/>
        <a:p>
          <a:endParaRPr lang="en-GB"/>
        </a:p>
      </dgm:t>
    </dgm:pt>
    <dgm:pt modelId="{8959213C-0B37-47C1-8783-103F353E9202}" type="pres">
      <dgm:prSet presAssocID="{EA60797F-0E54-4FA1-B95E-A25D5C7E2094}" presName="sibTrans" presStyleCnt="0"/>
      <dgm:spPr/>
    </dgm:pt>
    <dgm:pt modelId="{41809A60-914E-49BB-93BC-FDA40E32EC5F}" type="pres">
      <dgm:prSet presAssocID="{DA06F7AE-D897-4B61-9C00-6CFDA1D62D24}" presName="node" presStyleLbl="node1" presStyleIdx="3" presStyleCnt="5">
        <dgm:presLayoutVars>
          <dgm:bulletEnabled val="1"/>
        </dgm:presLayoutVars>
      </dgm:prSet>
      <dgm:spPr/>
      <dgm:t>
        <a:bodyPr/>
        <a:lstStyle/>
        <a:p>
          <a:endParaRPr lang="en-GB"/>
        </a:p>
      </dgm:t>
    </dgm:pt>
    <dgm:pt modelId="{96D9E851-5B18-43BB-9EC4-A3FD0EAD0302}" type="pres">
      <dgm:prSet presAssocID="{8C4CC1C2-6243-4989-8CBB-6BAFA6B13026}" presName="sibTrans" presStyleCnt="0"/>
      <dgm:spPr/>
    </dgm:pt>
    <dgm:pt modelId="{3C53ACFB-9762-4CB3-B484-CC54F0FB1703}" type="pres">
      <dgm:prSet presAssocID="{C502FC11-B12A-4859-A32C-7FFD4A4B9018}" presName="node" presStyleLbl="node1" presStyleIdx="4" presStyleCnt="5">
        <dgm:presLayoutVars>
          <dgm:bulletEnabled val="1"/>
        </dgm:presLayoutVars>
      </dgm:prSet>
      <dgm:spPr/>
      <dgm:t>
        <a:bodyPr/>
        <a:lstStyle/>
        <a:p>
          <a:endParaRPr lang="en-GB"/>
        </a:p>
      </dgm:t>
    </dgm:pt>
  </dgm:ptLst>
  <dgm:cxnLst>
    <dgm:cxn modelId="{97B006D8-69B1-484E-8D28-184CE8FA78A5}" type="presOf" srcId="{A0655813-22A0-465A-881A-E26269171D43}" destId="{0A2CAE71-A6F7-426B-8E80-DDDAEC1C9532}" srcOrd="0" destOrd="0" presId="urn:microsoft.com/office/officeart/2005/8/layout/default"/>
    <dgm:cxn modelId="{C05AFD58-BF5A-40F6-B4BD-26DE8257ADCF}" srcId="{4E4E3B1F-2DDE-4491-9DFF-1594A67AB0DD}" destId="{C08DF366-112D-422A-937E-B3521C3259FF}" srcOrd="1" destOrd="0" parTransId="{D745C56A-223F-4527-B7F5-0FDCA4D343AB}" sibTransId="{AB25087E-01FE-43E1-A41C-C0FBE469F638}"/>
    <dgm:cxn modelId="{79272C53-358F-4331-817E-1F70A999FF50}" type="presOf" srcId="{C08DF366-112D-422A-937E-B3521C3259FF}" destId="{1E498E19-BD43-4A08-A856-78F2E29CE4D4}" srcOrd="0" destOrd="0" presId="urn:microsoft.com/office/officeart/2005/8/layout/default"/>
    <dgm:cxn modelId="{5B08CD58-77A0-4E80-982D-8BEE2D91903C}" type="presOf" srcId="{4E4E3B1F-2DDE-4491-9DFF-1594A67AB0DD}" destId="{EBECD8C9-82A9-4CFC-B2FE-51A371B06FF7}" srcOrd="0" destOrd="0" presId="urn:microsoft.com/office/officeart/2005/8/layout/default"/>
    <dgm:cxn modelId="{2759A743-20AF-4297-BC72-764C75A94AEF}" srcId="{4E4E3B1F-2DDE-4491-9DFF-1594A67AB0DD}" destId="{DA06F7AE-D897-4B61-9C00-6CFDA1D62D24}" srcOrd="3" destOrd="0" parTransId="{646F0E7B-60FE-443C-A88D-549D4BF9AA97}" sibTransId="{8C4CC1C2-6243-4989-8CBB-6BAFA6B13026}"/>
    <dgm:cxn modelId="{B15ABDF6-A8FB-422A-86DF-9F88398EE9EB}" type="presOf" srcId="{764DF1E1-9DF9-4605-A7BC-5B97D3D84FA1}" destId="{59F918D5-A449-42D6-91E5-8EA1AC3C17D0}" srcOrd="0" destOrd="0" presId="urn:microsoft.com/office/officeart/2005/8/layout/default"/>
    <dgm:cxn modelId="{6D286608-B0BF-4E7C-9E8D-04D238C637F0}" srcId="{4E4E3B1F-2DDE-4491-9DFF-1594A67AB0DD}" destId="{C502FC11-B12A-4859-A32C-7FFD4A4B9018}" srcOrd="4" destOrd="0" parTransId="{407E86AD-966D-41F6-BD47-051C6251F860}" sibTransId="{62BD9B70-F0EE-4BFE-A59B-F468BAA6847F}"/>
    <dgm:cxn modelId="{BC88005D-E4E8-4FE9-8122-C239F37D9FBE}" srcId="{4E4E3B1F-2DDE-4491-9DFF-1594A67AB0DD}" destId="{764DF1E1-9DF9-4605-A7BC-5B97D3D84FA1}" srcOrd="0" destOrd="0" parTransId="{4EC37B65-6839-4D72-B6BC-CBB911640A8A}" sibTransId="{16D5CD85-F0A8-4E09-A483-6F584A384ABC}"/>
    <dgm:cxn modelId="{3C601C6E-F379-40BB-B01B-9F89C4223AE4}" srcId="{4E4E3B1F-2DDE-4491-9DFF-1594A67AB0DD}" destId="{A0655813-22A0-465A-881A-E26269171D43}" srcOrd="2" destOrd="0" parTransId="{977147E6-F579-43CE-9BEC-9C11F2B6B644}" sibTransId="{EA60797F-0E54-4FA1-B95E-A25D5C7E2094}"/>
    <dgm:cxn modelId="{8B26012F-A708-4F2C-AEA9-7926AA860014}" type="presOf" srcId="{C502FC11-B12A-4859-A32C-7FFD4A4B9018}" destId="{3C53ACFB-9762-4CB3-B484-CC54F0FB1703}" srcOrd="0" destOrd="0" presId="urn:microsoft.com/office/officeart/2005/8/layout/default"/>
    <dgm:cxn modelId="{979D2398-450A-40B7-86D0-A0DDF195B29F}" type="presOf" srcId="{DA06F7AE-D897-4B61-9C00-6CFDA1D62D24}" destId="{41809A60-914E-49BB-93BC-FDA40E32EC5F}" srcOrd="0" destOrd="0" presId="urn:microsoft.com/office/officeart/2005/8/layout/default"/>
    <dgm:cxn modelId="{69DB07B6-5675-4E01-A4E1-500F5A42DCAD}" type="presParOf" srcId="{EBECD8C9-82A9-4CFC-B2FE-51A371B06FF7}" destId="{59F918D5-A449-42D6-91E5-8EA1AC3C17D0}" srcOrd="0" destOrd="0" presId="urn:microsoft.com/office/officeart/2005/8/layout/default"/>
    <dgm:cxn modelId="{5811642F-BFAA-4D17-B44D-9BC4DAB213EC}" type="presParOf" srcId="{EBECD8C9-82A9-4CFC-B2FE-51A371B06FF7}" destId="{C78148C1-6925-4D73-A7A9-EAFAC84D670D}" srcOrd="1" destOrd="0" presId="urn:microsoft.com/office/officeart/2005/8/layout/default"/>
    <dgm:cxn modelId="{F80B71FC-BFAF-4522-9478-1B1E739D8F86}" type="presParOf" srcId="{EBECD8C9-82A9-4CFC-B2FE-51A371B06FF7}" destId="{1E498E19-BD43-4A08-A856-78F2E29CE4D4}" srcOrd="2" destOrd="0" presId="urn:microsoft.com/office/officeart/2005/8/layout/default"/>
    <dgm:cxn modelId="{3CE369E7-7364-4033-A6D2-4A94C21F5034}" type="presParOf" srcId="{EBECD8C9-82A9-4CFC-B2FE-51A371B06FF7}" destId="{666F312F-47EC-4CFB-B459-EA9E0FB0E78C}" srcOrd="3" destOrd="0" presId="urn:microsoft.com/office/officeart/2005/8/layout/default"/>
    <dgm:cxn modelId="{B47D304F-E075-41BE-8F61-CBCF53076638}" type="presParOf" srcId="{EBECD8C9-82A9-4CFC-B2FE-51A371B06FF7}" destId="{0A2CAE71-A6F7-426B-8E80-DDDAEC1C9532}" srcOrd="4" destOrd="0" presId="urn:microsoft.com/office/officeart/2005/8/layout/default"/>
    <dgm:cxn modelId="{826AEC34-174E-4EE1-8C9C-E61AB3AEB756}" type="presParOf" srcId="{EBECD8C9-82A9-4CFC-B2FE-51A371B06FF7}" destId="{8959213C-0B37-47C1-8783-103F353E9202}" srcOrd="5" destOrd="0" presId="urn:microsoft.com/office/officeart/2005/8/layout/default"/>
    <dgm:cxn modelId="{F4079377-B646-430C-A5B0-ED4F1134049C}" type="presParOf" srcId="{EBECD8C9-82A9-4CFC-B2FE-51A371B06FF7}" destId="{41809A60-914E-49BB-93BC-FDA40E32EC5F}" srcOrd="6" destOrd="0" presId="urn:microsoft.com/office/officeart/2005/8/layout/default"/>
    <dgm:cxn modelId="{B5660D10-3B04-4942-A44E-1E191B3A5BDF}" type="presParOf" srcId="{EBECD8C9-82A9-4CFC-B2FE-51A371B06FF7}" destId="{96D9E851-5B18-43BB-9EC4-A3FD0EAD0302}" srcOrd="7" destOrd="0" presId="urn:microsoft.com/office/officeart/2005/8/layout/default"/>
    <dgm:cxn modelId="{B70CF346-5A53-4891-BFA3-FFB82C14C072}" type="presParOf" srcId="{EBECD8C9-82A9-4CFC-B2FE-51A371B06FF7}" destId="{3C53ACFB-9762-4CB3-B484-CC54F0FB1703}"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81F737-DAE4-4188-A20E-F02DBE022274}" type="doc">
      <dgm:prSet loTypeId="urn:microsoft.com/office/officeart/2005/8/layout/lProcess3" loCatId="process" qsTypeId="urn:microsoft.com/office/officeart/2005/8/quickstyle/simple1" qsCatId="simple" csTypeId="urn:microsoft.com/office/officeart/2005/8/colors/colorful2" csCatId="colorful" phldr="1"/>
      <dgm:spPr/>
      <dgm:t>
        <a:bodyPr/>
        <a:lstStyle/>
        <a:p>
          <a:endParaRPr lang="en-GB"/>
        </a:p>
      </dgm:t>
    </dgm:pt>
    <dgm:pt modelId="{4A98E4C8-3AFB-4011-B775-F84AE0612E42}">
      <dgm:prSet/>
      <dgm:spPr/>
      <dgm:t>
        <a:bodyPr/>
        <a:lstStyle/>
        <a:p>
          <a:pPr rtl="0"/>
          <a:r>
            <a:rPr lang="en-GB" dirty="0" smtClean="0">
              <a:solidFill>
                <a:schemeClr val="tx2"/>
              </a:solidFill>
            </a:rPr>
            <a:t>Refusal of services taken at face value</a:t>
          </a:r>
          <a:endParaRPr lang="en-GB" dirty="0">
            <a:solidFill>
              <a:schemeClr val="tx2"/>
            </a:solidFill>
          </a:endParaRPr>
        </a:p>
      </dgm:t>
    </dgm:pt>
    <dgm:pt modelId="{2084690C-D84E-4144-A8D1-FBB5114BD559}" type="parTrans" cxnId="{9A9516FF-4F45-4AB2-8BF0-D1BC0F23AF5A}">
      <dgm:prSet/>
      <dgm:spPr/>
      <dgm:t>
        <a:bodyPr/>
        <a:lstStyle/>
        <a:p>
          <a:endParaRPr lang="en-GB"/>
        </a:p>
      </dgm:t>
    </dgm:pt>
    <dgm:pt modelId="{31ED445E-4649-4743-AFAE-2DC56084A3F4}" type="sibTrans" cxnId="{9A9516FF-4F45-4AB2-8BF0-D1BC0F23AF5A}">
      <dgm:prSet/>
      <dgm:spPr/>
      <dgm:t>
        <a:bodyPr/>
        <a:lstStyle/>
        <a:p>
          <a:endParaRPr lang="en-GB"/>
        </a:p>
      </dgm:t>
    </dgm:pt>
    <dgm:pt modelId="{9BD008BB-3870-43DD-AB79-107B57D96AE9}">
      <dgm:prSet/>
      <dgm:spPr/>
      <dgm:t>
        <a:bodyPr/>
        <a:lstStyle/>
        <a:p>
          <a:pPr rtl="0"/>
          <a:r>
            <a:rPr lang="en-GB" dirty="0" smtClean="0">
              <a:solidFill>
                <a:schemeClr val="tx2"/>
              </a:solidFill>
            </a:rPr>
            <a:t>Lack of professional curiosity to understand the motivation and perspectives of the person refusing intervention</a:t>
          </a:r>
          <a:endParaRPr lang="en-GB" dirty="0">
            <a:solidFill>
              <a:schemeClr val="tx2"/>
            </a:solidFill>
          </a:endParaRPr>
        </a:p>
      </dgm:t>
    </dgm:pt>
    <dgm:pt modelId="{26E33767-3787-482C-9949-75EC9B7B8D5A}" type="parTrans" cxnId="{3B331B6D-D8EE-4C61-8474-273F34D7D43B}">
      <dgm:prSet/>
      <dgm:spPr/>
      <dgm:t>
        <a:bodyPr/>
        <a:lstStyle/>
        <a:p>
          <a:endParaRPr lang="en-GB"/>
        </a:p>
      </dgm:t>
    </dgm:pt>
    <dgm:pt modelId="{85A6018D-A2B1-4F55-8A94-F19821560CE5}" type="sibTrans" cxnId="{3B331B6D-D8EE-4C61-8474-273F34D7D43B}">
      <dgm:prSet/>
      <dgm:spPr/>
      <dgm:t>
        <a:bodyPr/>
        <a:lstStyle/>
        <a:p>
          <a:endParaRPr lang="en-GB"/>
        </a:p>
      </dgm:t>
    </dgm:pt>
    <dgm:pt modelId="{747E5FBE-912B-4EFE-85AA-26BC8FC51017}">
      <dgm:prSet/>
      <dgm:spPr/>
      <dgm:t>
        <a:bodyPr/>
        <a:lstStyle/>
        <a:p>
          <a:pPr rtl="0"/>
          <a:r>
            <a:rPr lang="en-GB" dirty="0" smtClean="0">
              <a:solidFill>
                <a:schemeClr val="tx2"/>
              </a:solidFill>
            </a:rPr>
            <a:t>Working reactively to respond to each ‘crisis’ </a:t>
          </a:r>
          <a:endParaRPr lang="en-GB" dirty="0">
            <a:solidFill>
              <a:schemeClr val="tx2"/>
            </a:solidFill>
          </a:endParaRPr>
        </a:p>
      </dgm:t>
    </dgm:pt>
    <dgm:pt modelId="{4BE15B6E-8009-408D-A9E6-0D51609810EF}" type="parTrans" cxnId="{A28D2FB3-59E7-41F2-BEA8-49EC9C350739}">
      <dgm:prSet/>
      <dgm:spPr/>
      <dgm:t>
        <a:bodyPr/>
        <a:lstStyle/>
        <a:p>
          <a:endParaRPr lang="en-GB"/>
        </a:p>
      </dgm:t>
    </dgm:pt>
    <dgm:pt modelId="{1949DF25-C5BA-4FDE-B3E3-651EDD34D4FA}" type="sibTrans" cxnId="{A28D2FB3-59E7-41F2-BEA8-49EC9C350739}">
      <dgm:prSet/>
      <dgm:spPr/>
      <dgm:t>
        <a:bodyPr/>
        <a:lstStyle/>
        <a:p>
          <a:endParaRPr lang="en-GB"/>
        </a:p>
      </dgm:t>
    </dgm:pt>
    <dgm:pt modelId="{7CCABED1-F5CC-41B2-B58B-B200DDE827E8}">
      <dgm:prSet/>
      <dgm:spPr/>
      <dgm:t>
        <a:bodyPr/>
        <a:lstStyle/>
        <a:p>
          <a:pPr rtl="0"/>
          <a:r>
            <a:rPr lang="en-GB" dirty="0" smtClean="0">
              <a:solidFill>
                <a:schemeClr val="tx2"/>
              </a:solidFill>
            </a:rPr>
            <a:t>Individuals seen as a sum of their ‘problem’ behaviours</a:t>
          </a:r>
          <a:endParaRPr lang="en-GB" dirty="0">
            <a:solidFill>
              <a:schemeClr val="tx2"/>
            </a:solidFill>
          </a:endParaRPr>
        </a:p>
      </dgm:t>
    </dgm:pt>
    <dgm:pt modelId="{1AE6A553-A3A4-45C7-A381-1245AAAA9495}" type="parTrans" cxnId="{BD4FD518-8C97-4C64-B1F3-7E9BDAA178F1}">
      <dgm:prSet/>
      <dgm:spPr/>
      <dgm:t>
        <a:bodyPr/>
        <a:lstStyle/>
        <a:p>
          <a:endParaRPr lang="en-GB"/>
        </a:p>
      </dgm:t>
    </dgm:pt>
    <dgm:pt modelId="{EEE1B2B9-77C4-4712-8091-121DAA6B406C}" type="sibTrans" cxnId="{BD4FD518-8C97-4C64-B1F3-7E9BDAA178F1}">
      <dgm:prSet/>
      <dgm:spPr/>
      <dgm:t>
        <a:bodyPr/>
        <a:lstStyle/>
        <a:p>
          <a:endParaRPr lang="en-GB"/>
        </a:p>
      </dgm:t>
    </dgm:pt>
    <dgm:pt modelId="{C6D067EA-8AAB-4738-B3CC-923BB3DFBD51}">
      <dgm:prSet/>
      <dgm:spPr/>
      <dgm:t>
        <a:bodyPr/>
        <a:lstStyle/>
        <a:p>
          <a:pPr rtl="0"/>
          <a:r>
            <a:rPr lang="en-GB" dirty="0" smtClean="0">
              <a:solidFill>
                <a:schemeClr val="tx2"/>
              </a:solidFill>
            </a:rPr>
            <a:t>Missed opportunities to work with what the individual </a:t>
          </a:r>
          <a:r>
            <a:rPr lang="en-GB" i="1" dirty="0" smtClean="0">
              <a:solidFill>
                <a:schemeClr val="tx2"/>
              </a:solidFill>
            </a:rPr>
            <a:t>was</a:t>
          </a:r>
          <a:r>
            <a:rPr lang="en-GB" dirty="0" smtClean="0">
              <a:solidFill>
                <a:schemeClr val="tx2"/>
              </a:solidFill>
            </a:rPr>
            <a:t> prepared to engage about</a:t>
          </a:r>
          <a:endParaRPr lang="en-GB" dirty="0">
            <a:solidFill>
              <a:schemeClr val="tx2"/>
            </a:solidFill>
          </a:endParaRPr>
        </a:p>
      </dgm:t>
    </dgm:pt>
    <dgm:pt modelId="{276D5F7C-8937-410F-B7D9-2ED08567DBAA}" type="parTrans" cxnId="{9A418891-5E3C-4CBE-AE9F-90F719AF61DE}">
      <dgm:prSet/>
      <dgm:spPr/>
      <dgm:t>
        <a:bodyPr/>
        <a:lstStyle/>
        <a:p>
          <a:endParaRPr lang="en-GB"/>
        </a:p>
      </dgm:t>
    </dgm:pt>
    <dgm:pt modelId="{065B815C-8100-44CE-922C-F0FCF6775F83}" type="sibTrans" cxnId="{9A418891-5E3C-4CBE-AE9F-90F719AF61DE}">
      <dgm:prSet/>
      <dgm:spPr/>
      <dgm:t>
        <a:bodyPr/>
        <a:lstStyle/>
        <a:p>
          <a:endParaRPr lang="en-GB"/>
        </a:p>
      </dgm:t>
    </dgm:pt>
    <dgm:pt modelId="{9038FFAB-A9E7-4C48-89B5-F1E058B98ECB}" type="pres">
      <dgm:prSet presAssocID="{0781F737-DAE4-4188-A20E-F02DBE022274}" presName="Name0" presStyleCnt="0">
        <dgm:presLayoutVars>
          <dgm:chPref val="3"/>
          <dgm:dir/>
          <dgm:animLvl val="lvl"/>
          <dgm:resizeHandles/>
        </dgm:presLayoutVars>
      </dgm:prSet>
      <dgm:spPr/>
      <dgm:t>
        <a:bodyPr/>
        <a:lstStyle/>
        <a:p>
          <a:endParaRPr lang="en-GB"/>
        </a:p>
      </dgm:t>
    </dgm:pt>
    <dgm:pt modelId="{2BAA28E5-B5EE-4157-A6C8-B2AB4AEE1C99}" type="pres">
      <dgm:prSet presAssocID="{4A98E4C8-3AFB-4011-B775-F84AE0612E42}" presName="horFlow" presStyleCnt="0"/>
      <dgm:spPr/>
    </dgm:pt>
    <dgm:pt modelId="{557C6215-41C2-4469-9B47-B905962CFF61}" type="pres">
      <dgm:prSet presAssocID="{4A98E4C8-3AFB-4011-B775-F84AE0612E42}" presName="bigChev" presStyleLbl="node1" presStyleIdx="0" presStyleCnt="5" custScaleX="448140"/>
      <dgm:spPr/>
      <dgm:t>
        <a:bodyPr/>
        <a:lstStyle/>
        <a:p>
          <a:endParaRPr lang="en-GB"/>
        </a:p>
      </dgm:t>
    </dgm:pt>
    <dgm:pt modelId="{F735F96E-9CDC-4254-AC6A-DF4872214610}" type="pres">
      <dgm:prSet presAssocID="{4A98E4C8-3AFB-4011-B775-F84AE0612E42}" presName="vSp" presStyleCnt="0"/>
      <dgm:spPr/>
    </dgm:pt>
    <dgm:pt modelId="{406744E5-FA8F-4D5A-B2C9-1FD2807440EF}" type="pres">
      <dgm:prSet presAssocID="{9BD008BB-3870-43DD-AB79-107B57D96AE9}" presName="horFlow" presStyleCnt="0"/>
      <dgm:spPr/>
    </dgm:pt>
    <dgm:pt modelId="{A59FF621-2081-40AB-8E2D-B009C4F8D6FE}" type="pres">
      <dgm:prSet presAssocID="{9BD008BB-3870-43DD-AB79-107B57D96AE9}" presName="bigChev" presStyleLbl="node1" presStyleIdx="1" presStyleCnt="5" custScaleX="448140" custScaleY="95894"/>
      <dgm:spPr/>
      <dgm:t>
        <a:bodyPr/>
        <a:lstStyle/>
        <a:p>
          <a:endParaRPr lang="en-GB"/>
        </a:p>
      </dgm:t>
    </dgm:pt>
    <dgm:pt modelId="{97B46C1B-6C1D-4271-82A3-1A562990676C}" type="pres">
      <dgm:prSet presAssocID="{9BD008BB-3870-43DD-AB79-107B57D96AE9}" presName="vSp" presStyleCnt="0"/>
      <dgm:spPr/>
    </dgm:pt>
    <dgm:pt modelId="{427B5A25-5273-4EC4-AED3-305EF136946A}" type="pres">
      <dgm:prSet presAssocID="{747E5FBE-912B-4EFE-85AA-26BC8FC51017}" presName="horFlow" presStyleCnt="0"/>
      <dgm:spPr/>
    </dgm:pt>
    <dgm:pt modelId="{67A64835-E307-432B-8AE4-C8BCEA6B8781}" type="pres">
      <dgm:prSet presAssocID="{747E5FBE-912B-4EFE-85AA-26BC8FC51017}" presName="bigChev" presStyleLbl="node1" presStyleIdx="2" presStyleCnt="5" custScaleX="448140" custScaleY="75210" custLinFactNeighborX="0" custLinFactNeighborY="-3553"/>
      <dgm:spPr/>
      <dgm:t>
        <a:bodyPr/>
        <a:lstStyle/>
        <a:p>
          <a:endParaRPr lang="en-GB"/>
        </a:p>
      </dgm:t>
    </dgm:pt>
    <dgm:pt modelId="{E40AD95E-4932-4FC1-AA42-C88AD4264548}" type="pres">
      <dgm:prSet presAssocID="{747E5FBE-912B-4EFE-85AA-26BC8FC51017}" presName="vSp" presStyleCnt="0"/>
      <dgm:spPr/>
    </dgm:pt>
    <dgm:pt modelId="{FCC2873E-5918-48F5-BAB3-3C52BDF80181}" type="pres">
      <dgm:prSet presAssocID="{7CCABED1-F5CC-41B2-B58B-B200DDE827E8}" presName="horFlow" presStyleCnt="0"/>
      <dgm:spPr/>
    </dgm:pt>
    <dgm:pt modelId="{552A49D5-5336-412C-8530-F6A9908EC739}" type="pres">
      <dgm:prSet presAssocID="{7CCABED1-F5CC-41B2-B58B-B200DDE827E8}" presName="bigChev" presStyleLbl="node1" presStyleIdx="3" presStyleCnt="5" custScaleX="448140" custScaleY="110296" custLinFactNeighborX="2883" custLinFactNeighborY="-1080"/>
      <dgm:spPr/>
      <dgm:t>
        <a:bodyPr/>
        <a:lstStyle/>
        <a:p>
          <a:endParaRPr lang="en-GB"/>
        </a:p>
      </dgm:t>
    </dgm:pt>
    <dgm:pt modelId="{7B982C54-F906-40CE-8045-2586A5F94C0E}" type="pres">
      <dgm:prSet presAssocID="{7CCABED1-F5CC-41B2-B58B-B200DDE827E8}" presName="vSp" presStyleCnt="0"/>
      <dgm:spPr/>
    </dgm:pt>
    <dgm:pt modelId="{1FA56087-219C-4663-B0F2-5295D8B821FA}" type="pres">
      <dgm:prSet presAssocID="{C6D067EA-8AAB-4738-B3CC-923BB3DFBD51}" presName="horFlow" presStyleCnt="0"/>
      <dgm:spPr/>
    </dgm:pt>
    <dgm:pt modelId="{EE00E298-5FBD-4E64-A2AE-A493CF5442D1}" type="pres">
      <dgm:prSet presAssocID="{C6D067EA-8AAB-4738-B3CC-923BB3DFBD51}" presName="bigChev" presStyleLbl="node1" presStyleIdx="4" presStyleCnt="5" custScaleX="448140" custLinFactNeighborY="-3241"/>
      <dgm:spPr/>
      <dgm:t>
        <a:bodyPr/>
        <a:lstStyle/>
        <a:p>
          <a:endParaRPr lang="en-GB"/>
        </a:p>
      </dgm:t>
    </dgm:pt>
  </dgm:ptLst>
  <dgm:cxnLst>
    <dgm:cxn modelId="{08DC733B-6A7E-4C79-B933-0A61D854BE86}" type="presOf" srcId="{9BD008BB-3870-43DD-AB79-107B57D96AE9}" destId="{A59FF621-2081-40AB-8E2D-B009C4F8D6FE}" srcOrd="0" destOrd="0" presId="urn:microsoft.com/office/officeart/2005/8/layout/lProcess3"/>
    <dgm:cxn modelId="{3B331B6D-D8EE-4C61-8474-273F34D7D43B}" srcId="{0781F737-DAE4-4188-A20E-F02DBE022274}" destId="{9BD008BB-3870-43DD-AB79-107B57D96AE9}" srcOrd="1" destOrd="0" parTransId="{26E33767-3787-482C-9949-75EC9B7B8D5A}" sibTransId="{85A6018D-A2B1-4F55-8A94-F19821560CE5}"/>
    <dgm:cxn modelId="{A3EDBC06-D1DB-4B8F-B77C-7338BF3F1B31}" type="presOf" srcId="{4A98E4C8-3AFB-4011-B775-F84AE0612E42}" destId="{557C6215-41C2-4469-9B47-B905962CFF61}" srcOrd="0" destOrd="0" presId="urn:microsoft.com/office/officeart/2005/8/layout/lProcess3"/>
    <dgm:cxn modelId="{9A9516FF-4F45-4AB2-8BF0-D1BC0F23AF5A}" srcId="{0781F737-DAE4-4188-A20E-F02DBE022274}" destId="{4A98E4C8-3AFB-4011-B775-F84AE0612E42}" srcOrd="0" destOrd="0" parTransId="{2084690C-D84E-4144-A8D1-FBB5114BD559}" sibTransId="{31ED445E-4649-4743-AFAE-2DC56084A3F4}"/>
    <dgm:cxn modelId="{46906311-55D3-48BE-9D1E-59702245AAFD}" type="presOf" srcId="{C6D067EA-8AAB-4738-B3CC-923BB3DFBD51}" destId="{EE00E298-5FBD-4E64-A2AE-A493CF5442D1}" srcOrd="0" destOrd="0" presId="urn:microsoft.com/office/officeart/2005/8/layout/lProcess3"/>
    <dgm:cxn modelId="{4E21CEBD-264D-4FE3-9288-1FA1FBCC2927}" type="presOf" srcId="{7CCABED1-F5CC-41B2-B58B-B200DDE827E8}" destId="{552A49D5-5336-412C-8530-F6A9908EC739}" srcOrd="0" destOrd="0" presId="urn:microsoft.com/office/officeart/2005/8/layout/lProcess3"/>
    <dgm:cxn modelId="{9A418891-5E3C-4CBE-AE9F-90F719AF61DE}" srcId="{0781F737-DAE4-4188-A20E-F02DBE022274}" destId="{C6D067EA-8AAB-4738-B3CC-923BB3DFBD51}" srcOrd="4" destOrd="0" parTransId="{276D5F7C-8937-410F-B7D9-2ED08567DBAA}" sibTransId="{065B815C-8100-44CE-922C-F0FCF6775F83}"/>
    <dgm:cxn modelId="{6E40B3EE-E87F-426A-BD89-35681BE01A4B}" type="presOf" srcId="{0781F737-DAE4-4188-A20E-F02DBE022274}" destId="{9038FFAB-A9E7-4C48-89B5-F1E058B98ECB}" srcOrd="0" destOrd="0" presId="urn:microsoft.com/office/officeart/2005/8/layout/lProcess3"/>
    <dgm:cxn modelId="{EDC1F83E-845E-4AB1-9BF1-1B17BA9C1271}" type="presOf" srcId="{747E5FBE-912B-4EFE-85AA-26BC8FC51017}" destId="{67A64835-E307-432B-8AE4-C8BCEA6B8781}" srcOrd="0" destOrd="0" presId="urn:microsoft.com/office/officeart/2005/8/layout/lProcess3"/>
    <dgm:cxn modelId="{BD4FD518-8C97-4C64-B1F3-7E9BDAA178F1}" srcId="{0781F737-DAE4-4188-A20E-F02DBE022274}" destId="{7CCABED1-F5CC-41B2-B58B-B200DDE827E8}" srcOrd="3" destOrd="0" parTransId="{1AE6A553-A3A4-45C7-A381-1245AAAA9495}" sibTransId="{EEE1B2B9-77C4-4712-8091-121DAA6B406C}"/>
    <dgm:cxn modelId="{A28D2FB3-59E7-41F2-BEA8-49EC9C350739}" srcId="{0781F737-DAE4-4188-A20E-F02DBE022274}" destId="{747E5FBE-912B-4EFE-85AA-26BC8FC51017}" srcOrd="2" destOrd="0" parTransId="{4BE15B6E-8009-408D-A9E6-0D51609810EF}" sibTransId="{1949DF25-C5BA-4FDE-B3E3-651EDD34D4FA}"/>
    <dgm:cxn modelId="{B504A884-5FAD-4502-9899-0BD973DC6CBD}" type="presParOf" srcId="{9038FFAB-A9E7-4C48-89B5-F1E058B98ECB}" destId="{2BAA28E5-B5EE-4157-A6C8-B2AB4AEE1C99}" srcOrd="0" destOrd="0" presId="urn:microsoft.com/office/officeart/2005/8/layout/lProcess3"/>
    <dgm:cxn modelId="{A100C935-C3BC-42D6-8BD8-14D9E2E339ED}" type="presParOf" srcId="{2BAA28E5-B5EE-4157-A6C8-B2AB4AEE1C99}" destId="{557C6215-41C2-4469-9B47-B905962CFF61}" srcOrd="0" destOrd="0" presId="urn:microsoft.com/office/officeart/2005/8/layout/lProcess3"/>
    <dgm:cxn modelId="{86832492-DDBF-4D35-8644-538762F32C53}" type="presParOf" srcId="{9038FFAB-A9E7-4C48-89B5-F1E058B98ECB}" destId="{F735F96E-9CDC-4254-AC6A-DF4872214610}" srcOrd="1" destOrd="0" presId="urn:microsoft.com/office/officeart/2005/8/layout/lProcess3"/>
    <dgm:cxn modelId="{B0D40845-72B4-450C-9B88-0AF36E856E43}" type="presParOf" srcId="{9038FFAB-A9E7-4C48-89B5-F1E058B98ECB}" destId="{406744E5-FA8F-4D5A-B2C9-1FD2807440EF}" srcOrd="2" destOrd="0" presId="urn:microsoft.com/office/officeart/2005/8/layout/lProcess3"/>
    <dgm:cxn modelId="{47B2B790-8AD4-46F0-8875-1FBBDEFEFE94}" type="presParOf" srcId="{406744E5-FA8F-4D5A-B2C9-1FD2807440EF}" destId="{A59FF621-2081-40AB-8E2D-B009C4F8D6FE}" srcOrd="0" destOrd="0" presId="urn:microsoft.com/office/officeart/2005/8/layout/lProcess3"/>
    <dgm:cxn modelId="{AFED38BA-E5B0-4EE8-8FF8-0A71923323C4}" type="presParOf" srcId="{9038FFAB-A9E7-4C48-89B5-F1E058B98ECB}" destId="{97B46C1B-6C1D-4271-82A3-1A562990676C}" srcOrd="3" destOrd="0" presId="urn:microsoft.com/office/officeart/2005/8/layout/lProcess3"/>
    <dgm:cxn modelId="{88EE4422-6787-4E6C-A445-118A181DAEB1}" type="presParOf" srcId="{9038FFAB-A9E7-4C48-89B5-F1E058B98ECB}" destId="{427B5A25-5273-4EC4-AED3-305EF136946A}" srcOrd="4" destOrd="0" presId="urn:microsoft.com/office/officeart/2005/8/layout/lProcess3"/>
    <dgm:cxn modelId="{4982F8FE-BEFE-4E0D-AD58-7D316C9A065B}" type="presParOf" srcId="{427B5A25-5273-4EC4-AED3-305EF136946A}" destId="{67A64835-E307-432B-8AE4-C8BCEA6B8781}" srcOrd="0" destOrd="0" presId="urn:microsoft.com/office/officeart/2005/8/layout/lProcess3"/>
    <dgm:cxn modelId="{B856BEA6-75C8-4F4D-9106-E715FF16FE30}" type="presParOf" srcId="{9038FFAB-A9E7-4C48-89B5-F1E058B98ECB}" destId="{E40AD95E-4932-4FC1-AA42-C88AD4264548}" srcOrd="5" destOrd="0" presId="urn:microsoft.com/office/officeart/2005/8/layout/lProcess3"/>
    <dgm:cxn modelId="{CD741818-1D04-4C32-9228-164AF683DDBA}" type="presParOf" srcId="{9038FFAB-A9E7-4C48-89B5-F1E058B98ECB}" destId="{FCC2873E-5918-48F5-BAB3-3C52BDF80181}" srcOrd="6" destOrd="0" presId="urn:microsoft.com/office/officeart/2005/8/layout/lProcess3"/>
    <dgm:cxn modelId="{18ADE5E4-CDED-45D4-9EB5-C9FCB7D786ED}" type="presParOf" srcId="{FCC2873E-5918-48F5-BAB3-3C52BDF80181}" destId="{552A49D5-5336-412C-8530-F6A9908EC739}" srcOrd="0" destOrd="0" presId="urn:microsoft.com/office/officeart/2005/8/layout/lProcess3"/>
    <dgm:cxn modelId="{DC3B98AD-F858-49DA-A5B9-4909407418A4}" type="presParOf" srcId="{9038FFAB-A9E7-4C48-89B5-F1E058B98ECB}" destId="{7B982C54-F906-40CE-8045-2586A5F94C0E}" srcOrd="7" destOrd="0" presId="urn:microsoft.com/office/officeart/2005/8/layout/lProcess3"/>
    <dgm:cxn modelId="{1F8CC403-83A0-4679-882D-551654B893CD}" type="presParOf" srcId="{9038FFAB-A9E7-4C48-89B5-F1E058B98ECB}" destId="{1FA56087-219C-4663-B0F2-5295D8B821FA}" srcOrd="8" destOrd="0" presId="urn:microsoft.com/office/officeart/2005/8/layout/lProcess3"/>
    <dgm:cxn modelId="{5867EBBE-7612-4BD1-9368-20935769FA05}" type="presParOf" srcId="{1FA56087-219C-4663-B0F2-5295D8B821FA}" destId="{EE00E298-5FBD-4E64-A2AE-A493CF5442D1}"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7C868F-F9B1-42E5-A8F7-49F0F3E97C41}" type="doc">
      <dgm:prSet loTypeId="urn:microsoft.com/office/officeart/2005/8/layout/lProcess3" loCatId="process" qsTypeId="urn:microsoft.com/office/officeart/2005/8/quickstyle/simple1" qsCatId="simple" csTypeId="urn:microsoft.com/office/officeart/2005/8/colors/colorful3" csCatId="colorful" phldr="1"/>
      <dgm:spPr/>
      <dgm:t>
        <a:bodyPr/>
        <a:lstStyle/>
        <a:p>
          <a:endParaRPr lang="en-GB"/>
        </a:p>
      </dgm:t>
    </dgm:pt>
    <dgm:pt modelId="{33B6CECE-532A-4750-A4A1-33AF257FC2EB}">
      <dgm:prSet/>
      <dgm:spPr/>
      <dgm:t>
        <a:bodyPr/>
        <a:lstStyle/>
        <a:p>
          <a:pPr rtl="0"/>
          <a:r>
            <a:rPr lang="en-GB" dirty="0" smtClean="0">
              <a:solidFill>
                <a:schemeClr val="tx2"/>
              </a:solidFill>
            </a:rPr>
            <a:t>Presumption of capacity to refuse services </a:t>
          </a:r>
          <a:endParaRPr lang="en-GB" dirty="0">
            <a:solidFill>
              <a:schemeClr val="tx2"/>
            </a:solidFill>
          </a:endParaRPr>
        </a:p>
      </dgm:t>
    </dgm:pt>
    <dgm:pt modelId="{356138AC-0C07-433C-8795-1E79B30CF8F7}" type="parTrans" cxnId="{49D144D2-6330-4C35-BDFE-87A4FBA3E745}">
      <dgm:prSet/>
      <dgm:spPr/>
      <dgm:t>
        <a:bodyPr/>
        <a:lstStyle/>
        <a:p>
          <a:endParaRPr lang="en-GB"/>
        </a:p>
      </dgm:t>
    </dgm:pt>
    <dgm:pt modelId="{5C657149-6406-4164-9854-63988E1736FF}" type="sibTrans" cxnId="{49D144D2-6330-4C35-BDFE-87A4FBA3E745}">
      <dgm:prSet/>
      <dgm:spPr/>
      <dgm:t>
        <a:bodyPr/>
        <a:lstStyle/>
        <a:p>
          <a:endParaRPr lang="en-GB"/>
        </a:p>
      </dgm:t>
    </dgm:pt>
    <dgm:pt modelId="{CB044E2C-C43B-4429-B1EC-5DA47E85FCCB}">
      <dgm:prSet/>
      <dgm:spPr/>
      <dgm:t>
        <a:bodyPr/>
        <a:lstStyle/>
        <a:p>
          <a:pPr rtl="0"/>
          <a:r>
            <a:rPr lang="en-GB" dirty="0" smtClean="0">
              <a:solidFill>
                <a:schemeClr val="tx2"/>
              </a:solidFill>
            </a:rPr>
            <a:t>Poor or missing supporting documentation/evidence to support defensible decision making</a:t>
          </a:r>
          <a:endParaRPr lang="en-GB" dirty="0">
            <a:solidFill>
              <a:schemeClr val="tx2"/>
            </a:solidFill>
          </a:endParaRPr>
        </a:p>
      </dgm:t>
    </dgm:pt>
    <dgm:pt modelId="{43D1FD77-D34A-4900-B7D5-9DEBA952099B}" type="parTrans" cxnId="{7EF580F4-8E3E-4BED-930C-06C816AA4F5D}">
      <dgm:prSet/>
      <dgm:spPr/>
      <dgm:t>
        <a:bodyPr/>
        <a:lstStyle/>
        <a:p>
          <a:endParaRPr lang="en-GB"/>
        </a:p>
      </dgm:t>
    </dgm:pt>
    <dgm:pt modelId="{4BC87C4F-B2E0-4158-A131-8371BD1442A5}" type="sibTrans" cxnId="{7EF580F4-8E3E-4BED-930C-06C816AA4F5D}">
      <dgm:prSet/>
      <dgm:spPr/>
      <dgm:t>
        <a:bodyPr/>
        <a:lstStyle/>
        <a:p>
          <a:endParaRPr lang="en-GB"/>
        </a:p>
      </dgm:t>
    </dgm:pt>
    <dgm:pt modelId="{52AE0AA5-55A1-4092-9F17-D58C65C5DA1C}">
      <dgm:prSet/>
      <dgm:spPr/>
      <dgm:t>
        <a:bodyPr/>
        <a:lstStyle/>
        <a:p>
          <a:pPr rtl="0"/>
          <a:r>
            <a:rPr lang="en-GB" dirty="0" smtClean="0">
              <a:solidFill>
                <a:schemeClr val="tx2"/>
              </a:solidFill>
            </a:rPr>
            <a:t>No re-examination of capacity in relation to different decisions</a:t>
          </a:r>
          <a:endParaRPr lang="en-GB" dirty="0">
            <a:solidFill>
              <a:schemeClr val="tx2"/>
            </a:solidFill>
          </a:endParaRPr>
        </a:p>
      </dgm:t>
    </dgm:pt>
    <dgm:pt modelId="{F82CA805-322F-4449-B57D-7C3623F811B9}" type="parTrans" cxnId="{D4D19C82-11FD-45FA-9FB1-3D400A6BAC0D}">
      <dgm:prSet/>
      <dgm:spPr/>
      <dgm:t>
        <a:bodyPr/>
        <a:lstStyle/>
        <a:p>
          <a:endParaRPr lang="en-GB"/>
        </a:p>
      </dgm:t>
    </dgm:pt>
    <dgm:pt modelId="{B1C99F7A-B914-4D59-8E9E-CBC5A4628468}" type="sibTrans" cxnId="{D4D19C82-11FD-45FA-9FB1-3D400A6BAC0D}">
      <dgm:prSet/>
      <dgm:spPr/>
      <dgm:t>
        <a:bodyPr/>
        <a:lstStyle/>
        <a:p>
          <a:endParaRPr lang="en-GB"/>
        </a:p>
      </dgm:t>
    </dgm:pt>
    <dgm:pt modelId="{541A974C-B763-4902-8315-FFE55B7B10E5}">
      <dgm:prSet/>
      <dgm:spPr/>
      <dgm:t>
        <a:bodyPr/>
        <a:lstStyle/>
        <a:p>
          <a:pPr rtl="0"/>
          <a:r>
            <a:rPr lang="en-GB" dirty="0" smtClean="0">
              <a:solidFill>
                <a:schemeClr val="tx2"/>
              </a:solidFill>
            </a:rPr>
            <a:t>Lack of support and guidance for practitioners, when adults have capacity but place themselves at significant risk</a:t>
          </a:r>
          <a:endParaRPr lang="en-GB" dirty="0">
            <a:solidFill>
              <a:schemeClr val="tx2"/>
            </a:solidFill>
          </a:endParaRPr>
        </a:p>
      </dgm:t>
    </dgm:pt>
    <dgm:pt modelId="{197F4A4C-8884-4BE8-9327-8FF72D106752}" type="parTrans" cxnId="{C2C8001C-F953-4363-94F9-B10CDF4FA0A1}">
      <dgm:prSet/>
      <dgm:spPr/>
      <dgm:t>
        <a:bodyPr/>
        <a:lstStyle/>
        <a:p>
          <a:endParaRPr lang="en-GB"/>
        </a:p>
      </dgm:t>
    </dgm:pt>
    <dgm:pt modelId="{93C43F5C-1F12-4064-962F-47D1BC84C9FA}" type="sibTrans" cxnId="{C2C8001C-F953-4363-94F9-B10CDF4FA0A1}">
      <dgm:prSet/>
      <dgm:spPr/>
      <dgm:t>
        <a:bodyPr/>
        <a:lstStyle/>
        <a:p>
          <a:endParaRPr lang="en-GB"/>
        </a:p>
      </dgm:t>
    </dgm:pt>
    <dgm:pt modelId="{F92454C3-CD19-4AEA-A0CD-4C79442B9774}">
      <dgm:prSet/>
      <dgm:spPr/>
      <dgm:t>
        <a:bodyPr/>
        <a:lstStyle/>
        <a:p>
          <a:pPr rtl="0"/>
          <a:r>
            <a:rPr lang="en-GB" dirty="0" smtClean="0">
              <a:solidFill>
                <a:schemeClr val="tx2"/>
              </a:solidFill>
            </a:rPr>
            <a:t>Expectations of a single agency approach to capacity assessments and decision making</a:t>
          </a:r>
          <a:endParaRPr lang="en-GB" dirty="0">
            <a:solidFill>
              <a:schemeClr val="tx2"/>
            </a:solidFill>
          </a:endParaRPr>
        </a:p>
      </dgm:t>
    </dgm:pt>
    <dgm:pt modelId="{03FCCF57-ABC1-49D2-8CF9-63F010C549A8}" type="parTrans" cxnId="{D9EA15F4-5F65-49B9-81D5-A7415068850F}">
      <dgm:prSet/>
      <dgm:spPr/>
      <dgm:t>
        <a:bodyPr/>
        <a:lstStyle/>
        <a:p>
          <a:endParaRPr lang="en-GB"/>
        </a:p>
      </dgm:t>
    </dgm:pt>
    <dgm:pt modelId="{A6EC5AC3-ECDD-4A3A-99F3-2A4DDA7DF9A1}" type="sibTrans" cxnId="{D9EA15F4-5F65-49B9-81D5-A7415068850F}">
      <dgm:prSet/>
      <dgm:spPr/>
      <dgm:t>
        <a:bodyPr/>
        <a:lstStyle/>
        <a:p>
          <a:endParaRPr lang="en-GB"/>
        </a:p>
      </dgm:t>
    </dgm:pt>
    <dgm:pt modelId="{9760F851-5EC2-42C7-BD5C-82A96851CA73}" type="pres">
      <dgm:prSet presAssocID="{747C868F-F9B1-42E5-A8F7-49F0F3E97C41}" presName="Name0" presStyleCnt="0">
        <dgm:presLayoutVars>
          <dgm:chPref val="3"/>
          <dgm:dir/>
          <dgm:animLvl val="lvl"/>
          <dgm:resizeHandles/>
        </dgm:presLayoutVars>
      </dgm:prSet>
      <dgm:spPr/>
      <dgm:t>
        <a:bodyPr/>
        <a:lstStyle/>
        <a:p>
          <a:endParaRPr lang="en-GB"/>
        </a:p>
      </dgm:t>
    </dgm:pt>
    <dgm:pt modelId="{02293D06-46F8-4FE6-9015-A3D0B533F839}" type="pres">
      <dgm:prSet presAssocID="{33B6CECE-532A-4750-A4A1-33AF257FC2EB}" presName="horFlow" presStyleCnt="0"/>
      <dgm:spPr/>
    </dgm:pt>
    <dgm:pt modelId="{D0674878-8957-4AF6-A6CC-B21B205E4E83}" type="pres">
      <dgm:prSet presAssocID="{33B6CECE-532A-4750-A4A1-33AF257FC2EB}" presName="bigChev" presStyleLbl="node1" presStyleIdx="0" presStyleCnt="5" custScaleX="451599"/>
      <dgm:spPr/>
      <dgm:t>
        <a:bodyPr/>
        <a:lstStyle/>
        <a:p>
          <a:endParaRPr lang="en-GB"/>
        </a:p>
      </dgm:t>
    </dgm:pt>
    <dgm:pt modelId="{886EC91F-F42F-4A81-B2DE-76AB0BF48D6C}" type="pres">
      <dgm:prSet presAssocID="{33B6CECE-532A-4750-A4A1-33AF257FC2EB}" presName="vSp" presStyleCnt="0"/>
      <dgm:spPr/>
    </dgm:pt>
    <dgm:pt modelId="{A1EC834E-C0D4-49D8-81A5-F2D692AF7BBC}" type="pres">
      <dgm:prSet presAssocID="{CB044E2C-C43B-4429-B1EC-5DA47E85FCCB}" presName="horFlow" presStyleCnt="0"/>
      <dgm:spPr/>
    </dgm:pt>
    <dgm:pt modelId="{A94934E0-F61F-488E-B218-C803BECED686}" type="pres">
      <dgm:prSet presAssocID="{CB044E2C-C43B-4429-B1EC-5DA47E85FCCB}" presName="bigChev" presStyleLbl="node1" presStyleIdx="1" presStyleCnt="5" custScaleX="452097"/>
      <dgm:spPr/>
      <dgm:t>
        <a:bodyPr/>
        <a:lstStyle/>
        <a:p>
          <a:endParaRPr lang="en-GB"/>
        </a:p>
      </dgm:t>
    </dgm:pt>
    <dgm:pt modelId="{DC50736F-D5D0-49DF-BEA1-6C90C793088B}" type="pres">
      <dgm:prSet presAssocID="{CB044E2C-C43B-4429-B1EC-5DA47E85FCCB}" presName="vSp" presStyleCnt="0"/>
      <dgm:spPr/>
    </dgm:pt>
    <dgm:pt modelId="{98780AB6-8A71-4A15-8246-AF1951446DB1}" type="pres">
      <dgm:prSet presAssocID="{52AE0AA5-55A1-4092-9F17-D58C65C5DA1C}" presName="horFlow" presStyleCnt="0"/>
      <dgm:spPr/>
    </dgm:pt>
    <dgm:pt modelId="{E4C1DA47-6A28-4BF7-AEBE-B94B9D479F50}" type="pres">
      <dgm:prSet presAssocID="{52AE0AA5-55A1-4092-9F17-D58C65C5DA1C}" presName="bigChev" presStyleLbl="node1" presStyleIdx="2" presStyleCnt="5" custScaleX="452097"/>
      <dgm:spPr/>
      <dgm:t>
        <a:bodyPr/>
        <a:lstStyle/>
        <a:p>
          <a:endParaRPr lang="en-GB"/>
        </a:p>
      </dgm:t>
    </dgm:pt>
    <dgm:pt modelId="{4E8F7683-0B2A-4B54-B608-ADB6CD979209}" type="pres">
      <dgm:prSet presAssocID="{52AE0AA5-55A1-4092-9F17-D58C65C5DA1C}" presName="vSp" presStyleCnt="0"/>
      <dgm:spPr/>
    </dgm:pt>
    <dgm:pt modelId="{1B8F3ADF-EFA4-4E69-B14F-7C78E3E7F692}" type="pres">
      <dgm:prSet presAssocID="{541A974C-B763-4902-8315-FFE55B7B10E5}" presName="horFlow" presStyleCnt="0"/>
      <dgm:spPr/>
    </dgm:pt>
    <dgm:pt modelId="{79E21B08-5FB3-4EC0-9077-FF7E9F5459EA}" type="pres">
      <dgm:prSet presAssocID="{541A974C-B763-4902-8315-FFE55B7B10E5}" presName="bigChev" presStyleLbl="node1" presStyleIdx="3" presStyleCnt="5" custScaleX="452097" custLinFactNeighborX="1602" custLinFactNeighborY="4335"/>
      <dgm:spPr/>
      <dgm:t>
        <a:bodyPr/>
        <a:lstStyle/>
        <a:p>
          <a:endParaRPr lang="en-GB"/>
        </a:p>
      </dgm:t>
    </dgm:pt>
    <dgm:pt modelId="{770C755E-3717-421F-9AAD-5B3FB47B6A2E}" type="pres">
      <dgm:prSet presAssocID="{541A974C-B763-4902-8315-FFE55B7B10E5}" presName="vSp" presStyleCnt="0"/>
      <dgm:spPr/>
    </dgm:pt>
    <dgm:pt modelId="{F99F9960-FECE-47EB-8611-91C2F657FDDC}" type="pres">
      <dgm:prSet presAssocID="{F92454C3-CD19-4AEA-A0CD-4C79442B9774}" presName="horFlow" presStyleCnt="0"/>
      <dgm:spPr/>
    </dgm:pt>
    <dgm:pt modelId="{A447BC80-5C74-4FDD-A110-B45FA739ECB1}" type="pres">
      <dgm:prSet presAssocID="{F92454C3-CD19-4AEA-A0CD-4C79442B9774}" presName="bigChev" presStyleLbl="node1" presStyleIdx="4" presStyleCnt="5" custScaleX="452097" custScaleY="79097"/>
      <dgm:spPr/>
      <dgm:t>
        <a:bodyPr/>
        <a:lstStyle/>
        <a:p>
          <a:endParaRPr lang="en-GB"/>
        </a:p>
      </dgm:t>
    </dgm:pt>
  </dgm:ptLst>
  <dgm:cxnLst>
    <dgm:cxn modelId="{1ACD0887-7789-4F50-8E8A-6F535B51B5D0}" type="presOf" srcId="{33B6CECE-532A-4750-A4A1-33AF257FC2EB}" destId="{D0674878-8957-4AF6-A6CC-B21B205E4E83}" srcOrd="0" destOrd="0" presId="urn:microsoft.com/office/officeart/2005/8/layout/lProcess3"/>
    <dgm:cxn modelId="{7EF580F4-8E3E-4BED-930C-06C816AA4F5D}" srcId="{747C868F-F9B1-42E5-A8F7-49F0F3E97C41}" destId="{CB044E2C-C43B-4429-B1EC-5DA47E85FCCB}" srcOrd="1" destOrd="0" parTransId="{43D1FD77-D34A-4900-B7D5-9DEBA952099B}" sibTransId="{4BC87C4F-B2E0-4158-A131-8371BD1442A5}"/>
    <dgm:cxn modelId="{D8292F72-A2C0-4D50-99DA-F9C0115088D8}" type="presOf" srcId="{747C868F-F9B1-42E5-A8F7-49F0F3E97C41}" destId="{9760F851-5EC2-42C7-BD5C-82A96851CA73}" srcOrd="0" destOrd="0" presId="urn:microsoft.com/office/officeart/2005/8/layout/lProcess3"/>
    <dgm:cxn modelId="{D9EA15F4-5F65-49B9-81D5-A7415068850F}" srcId="{747C868F-F9B1-42E5-A8F7-49F0F3E97C41}" destId="{F92454C3-CD19-4AEA-A0CD-4C79442B9774}" srcOrd="4" destOrd="0" parTransId="{03FCCF57-ABC1-49D2-8CF9-63F010C549A8}" sibTransId="{A6EC5AC3-ECDD-4A3A-99F3-2A4DDA7DF9A1}"/>
    <dgm:cxn modelId="{C2C8001C-F953-4363-94F9-B10CDF4FA0A1}" srcId="{747C868F-F9B1-42E5-A8F7-49F0F3E97C41}" destId="{541A974C-B763-4902-8315-FFE55B7B10E5}" srcOrd="3" destOrd="0" parTransId="{197F4A4C-8884-4BE8-9327-8FF72D106752}" sibTransId="{93C43F5C-1F12-4064-962F-47D1BC84C9FA}"/>
    <dgm:cxn modelId="{8B98C5E2-EA64-401A-A65F-36288EE86D24}" type="presOf" srcId="{52AE0AA5-55A1-4092-9F17-D58C65C5DA1C}" destId="{E4C1DA47-6A28-4BF7-AEBE-B94B9D479F50}" srcOrd="0" destOrd="0" presId="urn:microsoft.com/office/officeart/2005/8/layout/lProcess3"/>
    <dgm:cxn modelId="{AE060CFE-7C22-4772-8B8F-350904BB996E}" type="presOf" srcId="{541A974C-B763-4902-8315-FFE55B7B10E5}" destId="{79E21B08-5FB3-4EC0-9077-FF7E9F5459EA}" srcOrd="0" destOrd="0" presId="urn:microsoft.com/office/officeart/2005/8/layout/lProcess3"/>
    <dgm:cxn modelId="{0656A590-5737-4B53-95B5-DBA87476988B}" type="presOf" srcId="{F92454C3-CD19-4AEA-A0CD-4C79442B9774}" destId="{A447BC80-5C74-4FDD-A110-B45FA739ECB1}" srcOrd="0" destOrd="0" presId="urn:microsoft.com/office/officeart/2005/8/layout/lProcess3"/>
    <dgm:cxn modelId="{49D144D2-6330-4C35-BDFE-87A4FBA3E745}" srcId="{747C868F-F9B1-42E5-A8F7-49F0F3E97C41}" destId="{33B6CECE-532A-4750-A4A1-33AF257FC2EB}" srcOrd="0" destOrd="0" parTransId="{356138AC-0C07-433C-8795-1E79B30CF8F7}" sibTransId="{5C657149-6406-4164-9854-63988E1736FF}"/>
    <dgm:cxn modelId="{D4D19C82-11FD-45FA-9FB1-3D400A6BAC0D}" srcId="{747C868F-F9B1-42E5-A8F7-49F0F3E97C41}" destId="{52AE0AA5-55A1-4092-9F17-D58C65C5DA1C}" srcOrd="2" destOrd="0" parTransId="{F82CA805-322F-4449-B57D-7C3623F811B9}" sibTransId="{B1C99F7A-B914-4D59-8E9E-CBC5A4628468}"/>
    <dgm:cxn modelId="{3E61BFE3-64F6-4FC2-B19E-760FF06F68C2}" type="presOf" srcId="{CB044E2C-C43B-4429-B1EC-5DA47E85FCCB}" destId="{A94934E0-F61F-488E-B218-C803BECED686}" srcOrd="0" destOrd="0" presId="urn:microsoft.com/office/officeart/2005/8/layout/lProcess3"/>
    <dgm:cxn modelId="{28B73493-C3D2-43AD-B915-18BAC43E0C35}" type="presParOf" srcId="{9760F851-5EC2-42C7-BD5C-82A96851CA73}" destId="{02293D06-46F8-4FE6-9015-A3D0B533F839}" srcOrd="0" destOrd="0" presId="urn:microsoft.com/office/officeart/2005/8/layout/lProcess3"/>
    <dgm:cxn modelId="{45E0678E-10CF-4E17-9660-BAEAD384BCD9}" type="presParOf" srcId="{02293D06-46F8-4FE6-9015-A3D0B533F839}" destId="{D0674878-8957-4AF6-A6CC-B21B205E4E83}" srcOrd="0" destOrd="0" presId="urn:microsoft.com/office/officeart/2005/8/layout/lProcess3"/>
    <dgm:cxn modelId="{CEBB4FE4-72BD-4BF2-8E51-DDDB6E5FEB61}" type="presParOf" srcId="{9760F851-5EC2-42C7-BD5C-82A96851CA73}" destId="{886EC91F-F42F-4A81-B2DE-76AB0BF48D6C}" srcOrd="1" destOrd="0" presId="urn:microsoft.com/office/officeart/2005/8/layout/lProcess3"/>
    <dgm:cxn modelId="{75986FE7-3FE0-4CC3-AD52-9A3BDED02339}" type="presParOf" srcId="{9760F851-5EC2-42C7-BD5C-82A96851CA73}" destId="{A1EC834E-C0D4-49D8-81A5-F2D692AF7BBC}" srcOrd="2" destOrd="0" presId="urn:microsoft.com/office/officeart/2005/8/layout/lProcess3"/>
    <dgm:cxn modelId="{CE5714B6-515A-4878-9792-3C82DB8C7C63}" type="presParOf" srcId="{A1EC834E-C0D4-49D8-81A5-F2D692AF7BBC}" destId="{A94934E0-F61F-488E-B218-C803BECED686}" srcOrd="0" destOrd="0" presId="urn:microsoft.com/office/officeart/2005/8/layout/lProcess3"/>
    <dgm:cxn modelId="{2AE92F90-34AA-4F72-85DF-07F41265F612}" type="presParOf" srcId="{9760F851-5EC2-42C7-BD5C-82A96851CA73}" destId="{DC50736F-D5D0-49DF-BEA1-6C90C793088B}" srcOrd="3" destOrd="0" presId="urn:microsoft.com/office/officeart/2005/8/layout/lProcess3"/>
    <dgm:cxn modelId="{3EB41BE0-035F-4715-BEDE-2FD9E2DB32D8}" type="presParOf" srcId="{9760F851-5EC2-42C7-BD5C-82A96851CA73}" destId="{98780AB6-8A71-4A15-8246-AF1951446DB1}" srcOrd="4" destOrd="0" presId="urn:microsoft.com/office/officeart/2005/8/layout/lProcess3"/>
    <dgm:cxn modelId="{5E5D5FDF-5A1C-4A54-90F8-4FA8338A7076}" type="presParOf" srcId="{98780AB6-8A71-4A15-8246-AF1951446DB1}" destId="{E4C1DA47-6A28-4BF7-AEBE-B94B9D479F50}" srcOrd="0" destOrd="0" presId="urn:microsoft.com/office/officeart/2005/8/layout/lProcess3"/>
    <dgm:cxn modelId="{469D04E2-A412-416D-95DC-AE8B7A629278}" type="presParOf" srcId="{9760F851-5EC2-42C7-BD5C-82A96851CA73}" destId="{4E8F7683-0B2A-4B54-B608-ADB6CD979209}" srcOrd="5" destOrd="0" presId="urn:microsoft.com/office/officeart/2005/8/layout/lProcess3"/>
    <dgm:cxn modelId="{1C1C1650-0DB0-46C3-B569-74CEC2938906}" type="presParOf" srcId="{9760F851-5EC2-42C7-BD5C-82A96851CA73}" destId="{1B8F3ADF-EFA4-4E69-B14F-7C78E3E7F692}" srcOrd="6" destOrd="0" presId="urn:microsoft.com/office/officeart/2005/8/layout/lProcess3"/>
    <dgm:cxn modelId="{862045FA-51A4-40D0-817D-40108EFF258D}" type="presParOf" srcId="{1B8F3ADF-EFA4-4E69-B14F-7C78E3E7F692}" destId="{79E21B08-5FB3-4EC0-9077-FF7E9F5459EA}" srcOrd="0" destOrd="0" presId="urn:microsoft.com/office/officeart/2005/8/layout/lProcess3"/>
    <dgm:cxn modelId="{181B1540-3D32-468C-8999-37FDE41100E3}" type="presParOf" srcId="{9760F851-5EC2-42C7-BD5C-82A96851CA73}" destId="{770C755E-3717-421F-9AAD-5B3FB47B6A2E}" srcOrd="7" destOrd="0" presId="urn:microsoft.com/office/officeart/2005/8/layout/lProcess3"/>
    <dgm:cxn modelId="{3908BE8B-6094-4CAD-81CE-65FC5A10E08B}" type="presParOf" srcId="{9760F851-5EC2-42C7-BD5C-82A96851CA73}" destId="{F99F9960-FECE-47EB-8611-91C2F657FDDC}" srcOrd="8" destOrd="0" presId="urn:microsoft.com/office/officeart/2005/8/layout/lProcess3"/>
    <dgm:cxn modelId="{ED73D6C9-5079-4C6B-B985-073923064409}" type="presParOf" srcId="{F99F9960-FECE-47EB-8611-91C2F657FDDC}" destId="{A447BC80-5C74-4FDD-A110-B45FA739ECB1}"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CD5378-7C0C-45CF-A4BF-6A48AE960E99}"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GB"/>
        </a:p>
      </dgm:t>
    </dgm:pt>
    <dgm:pt modelId="{D4BAD570-922B-4FD4-B36F-66539A286AD6}">
      <dgm:prSet/>
      <dgm:spPr/>
      <dgm:t>
        <a:bodyPr/>
        <a:lstStyle/>
        <a:p>
          <a:pPr rtl="0"/>
          <a:r>
            <a:rPr lang="en-GB" dirty="0" smtClean="0"/>
            <a:t>Family or carer perspective given greater weight than that of the person</a:t>
          </a:r>
          <a:endParaRPr lang="en-GB" dirty="0"/>
        </a:p>
      </dgm:t>
    </dgm:pt>
    <dgm:pt modelId="{4CC57FC9-9780-4615-A04B-DD601D99C4E5}" type="parTrans" cxnId="{EF77287B-8CDF-4D05-8CA5-5FBA7F05264A}">
      <dgm:prSet/>
      <dgm:spPr/>
      <dgm:t>
        <a:bodyPr/>
        <a:lstStyle/>
        <a:p>
          <a:endParaRPr lang="en-GB"/>
        </a:p>
      </dgm:t>
    </dgm:pt>
    <dgm:pt modelId="{C4686D4E-9886-4602-8732-421B4F092E8E}" type="sibTrans" cxnId="{EF77287B-8CDF-4D05-8CA5-5FBA7F05264A}">
      <dgm:prSet/>
      <dgm:spPr/>
      <dgm:t>
        <a:bodyPr/>
        <a:lstStyle/>
        <a:p>
          <a:endParaRPr lang="en-GB"/>
        </a:p>
      </dgm:t>
    </dgm:pt>
    <dgm:pt modelId="{D4878F7D-CBFA-4803-B287-ECCC0EB63BA1}">
      <dgm:prSet/>
      <dgm:spPr/>
      <dgm:t>
        <a:bodyPr/>
        <a:lstStyle/>
        <a:p>
          <a:pPr rtl="0"/>
          <a:r>
            <a:rPr lang="en-GB" dirty="0" smtClean="0"/>
            <a:t>Lack of engagement with family, carers and others to inform capacity assessment and best interests decision making</a:t>
          </a:r>
          <a:endParaRPr lang="en-GB" dirty="0"/>
        </a:p>
      </dgm:t>
    </dgm:pt>
    <dgm:pt modelId="{15C482BE-68D6-401C-909E-5B003BC89E5B}" type="parTrans" cxnId="{3476DCB1-A84A-4925-974E-CCF2DFCE796F}">
      <dgm:prSet/>
      <dgm:spPr/>
      <dgm:t>
        <a:bodyPr/>
        <a:lstStyle/>
        <a:p>
          <a:endParaRPr lang="en-GB"/>
        </a:p>
      </dgm:t>
    </dgm:pt>
    <dgm:pt modelId="{A3433C5D-638C-4D39-91AC-B7EC015D31EF}" type="sibTrans" cxnId="{3476DCB1-A84A-4925-974E-CCF2DFCE796F}">
      <dgm:prSet/>
      <dgm:spPr/>
      <dgm:t>
        <a:bodyPr/>
        <a:lstStyle/>
        <a:p>
          <a:endParaRPr lang="en-GB"/>
        </a:p>
      </dgm:t>
    </dgm:pt>
    <dgm:pt modelId="{E1D4260D-1E49-4375-ADE2-181D92E5612F}">
      <dgm:prSet/>
      <dgm:spPr/>
      <dgm:t>
        <a:bodyPr/>
        <a:lstStyle/>
        <a:p>
          <a:pPr rtl="0"/>
          <a:r>
            <a:rPr lang="en-GB" smtClean="0"/>
            <a:t>Household and family dynamics not explored</a:t>
          </a:r>
          <a:endParaRPr lang="en-GB"/>
        </a:p>
      </dgm:t>
    </dgm:pt>
    <dgm:pt modelId="{EF35E937-8C1B-4BF2-8BE0-66158037BB09}" type="parTrans" cxnId="{1BF3A1A2-5D3D-42FA-BA41-242963C6F0B1}">
      <dgm:prSet/>
      <dgm:spPr/>
      <dgm:t>
        <a:bodyPr/>
        <a:lstStyle/>
        <a:p>
          <a:endParaRPr lang="en-GB"/>
        </a:p>
      </dgm:t>
    </dgm:pt>
    <dgm:pt modelId="{BC8ED7D0-1FD3-48AE-A89F-CA521615F1A3}" type="sibTrans" cxnId="{1BF3A1A2-5D3D-42FA-BA41-242963C6F0B1}">
      <dgm:prSet/>
      <dgm:spPr/>
      <dgm:t>
        <a:bodyPr/>
        <a:lstStyle/>
        <a:p>
          <a:endParaRPr lang="en-GB"/>
        </a:p>
      </dgm:t>
    </dgm:pt>
    <dgm:pt modelId="{8577BCBE-7FA9-447A-9BB6-2330BAC1D7E0}">
      <dgm:prSet/>
      <dgm:spPr/>
      <dgm:t>
        <a:bodyPr/>
        <a:lstStyle/>
        <a:p>
          <a:pPr rtl="0"/>
          <a:r>
            <a:rPr lang="en-GB" dirty="0" smtClean="0"/>
            <a:t>Others experience and knowledge of self-neglecting or risky behaviours not taken into consideration</a:t>
          </a:r>
          <a:endParaRPr lang="en-GB" dirty="0"/>
        </a:p>
      </dgm:t>
    </dgm:pt>
    <dgm:pt modelId="{DF279900-0CCA-4721-BC7A-5054BC06D593}" type="parTrans" cxnId="{74410FF6-42CE-41E4-9880-FF41A9AE162E}">
      <dgm:prSet/>
      <dgm:spPr/>
      <dgm:t>
        <a:bodyPr/>
        <a:lstStyle/>
        <a:p>
          <a:endParaRPr lang="en-GB"/>
        </a:p>
      </dgm:t>
    </dgm:pt>
    <dgm:pt modelId="{433AB6F5-7107-45C5-9FDD-1F1CA199E85F}" type="sibTrans" cxnId="{74410FF6-42CE-41E4-9880-FF41A9AE162E}">
      <dgm:prSet/>
      <dgm:spPr/>
      <dgm:t>
        <a:bodyPr/>
        <a:lstStyle/>
        <a:p>
          <a:endParaRPr lang="en-GB"/>
        </a:p>
      </dgm:t>
    </dgm:pt>
    <dgm:pt modelId="{0435EFE2-9CF7-4F3C-984A-A818F862470D}">
      <dgm:prSet/>
      <dgm:spPr/>
      <dgm:t>
        <a:bodyPr/>
        <a:lstStyle/>
        <a:p>
          <a:pPr rtl="0"/>
          <a:r>
            <a:rPr lang="en-GB" dirty="0" smtClean="0"/>
            <a:t>Coercion and control missed as a factor in refusal to engage with services or professionals </a:t>
          </a:r>
          <a:endParaRPr lang="en-GB" dirty="0"/>
        </a:p>
      </dgm:t>
    </dgm:pt>
    <dgm:pt modelId="{E817E63C-305F-4433-BB3C-DD5F74368335}" type="parTrans" cxnId="{5AAAD0F3-B3D2-4DBF-95C7-EEC86BB07602}">
      <dgm:prSet/>
      <dgm:spPr/>
      <dgm:t>
        <a:bodyPr/>
        <a:lstStyle/>
        <a:p>
          <a:endParaRPr lang="en-GB"/>
        </a:p>
      </dgm:t>
    </dgm:pt>
    <dgm:pt modelId="{5E4F8232-BBCA-4AD5-BB73-5325FA3AB75A}" type="sibTrans" cxnId="{5AAAD0F3-B3D2-4DBF-95C7-EEC86BB07602}">
      <dgm:prSet/>
      <dgm:spPr/>
      <dgm:t>
        <a:bodyPr/>
        <a:lstStyle/>
        <a:p>
          <a:endParaRPr lang="en-GB"/>
        </a:p>
      </dgm:t>
    </dgm:pt>
    <dgm:pt modelId="{38D6B613-3EDA-4B9D-8640-0634AEE4CD14}" type="pres">
      <dgm:prSet presAssocID="{43CD5378-7C0C-45CF-A4BF-6A48AE960E99}" presName="Name0" presStyleCnt="0">
        <dgm:presLayoutVars>
          <dgm:chPref val="3"/>
          <dgm:dir/>
          <dgm:animLvl val="lvl"/>
          <dgm:resizeHandles/>
        </dgm:presLayoutVars>
      </dgm:prSet>
      <dgm:spPr/>
      <dgm:t>
        <a:bodyPr/>
        <a:lstStyle/>
        <a:p>
          <a:endParaRPr lang="en-GB"/>
        </a:p>
      </dgm:t>
    </dgm:pt>
    <dgm:pt modelId="{FAE434DB-4DB7-4B54-B1FC-9457F19688D8}" type="pres">
      <dgm:prSet presAssocID="{D4BAD570-922B-4FD4-B36F-66539A286AD6}" presName="horFlow" presStyleCnt="0"/>
      <dgm:spPr/>
    </dgm:pt>
    <dgm:pt modelId="{B5F56993-F373-4641-98A8-996652CE7A36}" type="pres">
      <dgm:prSet presAssocID="{D4BAD570-922B-4FD4-B36F-66539A286AD6}" presName="bigChev" presStyleLbl="node1" presStyleIdx="0" presStyleCnt="5" custScaleX="488200"/>
      <dgm:spPr/>
      <dgm:t>
        <a:bodyPr/>
        <a:lstStyle/>
        <a:p>
          <a:endParaRPr lang="en-GB"/>
        </a:p>
      </dgm:t>
    </dgm:pt>
    <dgm:pt modelId="{D039ABC8-16CA-455B-99E3-1D717437D6D4}" type="pres">
      <dgm:prSet presAssocID="{D4BAD570-922B-4FD4-B36F-66539A286AD6}" presName="vSp" presStyleCnt="0"/>
      <dgm:spPr/>
    </dgm:pt>
    <dgm:pt modelId="{8114D475-9AD7-4294-B569-FBDECBE5BB98}" type="pres">
      <dgm:prSet presAssocID="{D4878F7D-CBFA-4803-B287-ECCC0EB63BA1}" presName="horFlow" presStyleCnt="0"/>
      <dgm:spPr/>
    </dgm:pt>
    <dgm:pt modelId="{1846ACC6-58ED-47A2-BF16-228E6C87F8E8}" type="pres">
      <dgm:prSet presAssocID="{D4878F7D-CBFA-4803-B287-ECCC0EB63BA1}" presName="bigChev" presStyleLbl="node1" presStyleIdx="1" presStyleCnt="5" custScaleX="488200"/>
      <dgm:spPr/>
      <dgm:t>
        <a:bodyPr/>
        <a:lstStyle/>
        <a:p>
          <a:endParaRPr lang="en-GB"/>
        </a:p>
      </dgm:t>
    </dgm:pt>
    <dgm:pt modelId="{67A88C71-EEAF-48A3-857E-2784EC04FE5B}" type="pres">
      <dgm:prSet presAssocID="{D4878F7D-CBFA-4803-B287-ECCC0EB63BA1}" presName="vSp" presStyleCnt="0"/>
      <dgm:spPr/>
    </dgm:pt>
    <dgm:pt modelId="{686BF03C-2905-417E-BBC7-33F7E3FCBF8E}" type="pres">
      <dgm:prSet presAssocID="{E1D4260D-1E49-4375-ADE2-181D92E5612F}" presName="horFlow" presStyleCnt="0"/>
      <dgm:spPr/>
    </dgm:pt>
    <dgm:pt modelId="{B7C6E792-71B0-4A14-BC9E-839D6801A861}" type="pres">
      <dgm:prSet presAssocID="{E1D4260D-1E49-4375-ADE2-181D92E5612F}" presName="bigChev" presStyleLbl="node1" presStyleIdx="2" presStyleCnt="5" custScaleX="488200"/>
      <dgm:spPr/>
      <dgm:t>
        <a:bodyPr/>
        <a:lstStyle/>
        <a:p>
          <a:endParaRPr lang="en-GB"/>
        </a:p>
      </dgm:t>
    </dgm:pt>
    <dgm:pt modelId="{9F24D9A3-89F3-4E81-9746-407A931051E5}" type="pres">
      <dgm:prSet presAssocID="{E1D4260D-1E49-4375-ADE2-181D92E5612F}" presName="vSp" presStyleCnt="0"/>
      <dgm:spPr/>
    </dgm:pt>
    <dgm:pt modelId="{4E3FA2B9-3E3E-4941-8759-6EB0FA8FB785}" type="pres">
      <dgm:prSet presAssocID="{8577BCBE-7FA9-447A-9BB6-2330BAC1D7E0}" presName="horFlow" presStyleCnt="0"/>
      <dgm:spPr/>
    </dgm:pt>
    <dgm:pt modelId="{2AA34A0E-2269-435A-89BD-D7D0248FA2E7}" type="pres">
      <dgm:prSet presAssocID="{8577BCBE-7FA9-447A-9BB6-2330BAC1D7E0}" presName="bigChev" presStyleLbl="node1" presStyleIdx="3" presStyleCnt="5" custScaleX="488200"/>
      <dgm:spPr/>
      <dgm:t>
        <a:bodyPr/>
        <a:lstStyle/>
        <a:p>
          <a:endParaRPr lang="en-GB"/>
        </a:p>
      </dgm:t>
    </dgm:pt>
    <dgm:pt modelId="{3CC4A86D-985B-4388-90BB-6C92D99210BB}" type="pres">
      <dgm:prSet presAssocID="{8577BCBE-7FA9-447A-9BB6-2330BAC1D7E0}" presName="vSp" presStyleCnt="0"/>
      <dgm:spPr/>
    </dgm:pt>
    <dgm:pt modelId="{0FC65DA8-E430-4123-BB18-0F47B7A1EEF2}" type="pres">
      <dgm:prSet presAssocID="{0435EFE2-9CF7-4F3C-984A-A818F862470D}" presName="horFlow" presStyleCnt="0"/>
      <dgm:spPr/>
    </dgm:pt>
    <dgm:pt modelId="{4E8E54CA-EDDD-4BF8-B7A7-08252178CF85}" type="pres">
      <dgm:prSet presAssocID="{0435EFE2-9CF7-4F3C-984A-A818F862470D}" presName="bigChev" presStyleLbl="node1" presStyleIdx="4" presStyleCnt="5" custScaleX="488200" custScaleY="100550"/>
      <dgm:spPr/>
      <dgm:t>
        <a:bodyPr/>
        <a:lstStyle/>
        <a:p>
          <a:endParaRPr lang="en-GB"/>
        </a:p>
      </dgm:t>
    </dgm:pt>
  </dgm:ptLst>
  <dgm:cxnLst>
    <dgm:cxn modelId="{5AAAD0F3-B3D2-4DBF-95C7-EEC86BB07602}" srcId="{43CD5378-7C0C-45CF-A4BF-6A48AE960E99}" destId="{0435EFE2-9CF7-4F3C-984A-A818F862470D}" srcOrd="4" destOrd="0" parTransId="{E817E63C-305F-4433-BB3C-DD5F74368335}" sibTransId="{5E4F8232-BBCA-4AD5-BB73-5325FA3AB75A}"/>
    <dgm:cxn modelId="{3476DCB1-A84A-4925-974E-CCF2DFCE796F}" srcId="{43CD5378-7C0C-45CF-A4BF-6A48AE960E99}" destId="{D4878F7D-CBFA-4803-B287-ECCC0EB63BA1}" srcOrd="1" destOrd="0" parTransId="{15C482BE-68D6-401C-909E-5B003BC89E5B}" sibTransId="{A3433C5D-638C-4D39-91AC-B7EC015D31EF}"/>
    <dgm:cxn modelId="{7740D970-1D5B-48DB-952F-03DEA1F12240}" type="presOf" srcId="{D4878F7D-CBFA-4803-B287-ECCC0EB63BA1}" destId="{1846ACC6-58ED-47A2-BF16-228E6C87F8E8}" srcOrd="0" destOrd="0" presId="urn:microsoft.com/office/officeart/2005/8/layout/lProcess3"/>
    <dgm:cxn modelId="{ED5CF1B0-03BB-4DC3-A2DE-14D82C106AA6}" type="presOf" srcId="{8577BCBE-7FA9-447A-9BB6-2330BAC1D7E0}" destId="{2AA34A0E-2269-435A-89BD-D7D0248FA2E7}" srcOrd="0" destOrd="0" presId="urn:microsoft.com/office/officeart/2005/8/layout/lProcess3"/>
    <dgm:cxn modelId="{3215CEB9-DE0B-40F2-8070-EFDCC9E40D71}" type="presOf" srcId="{E1D4260D-1E49-4375-ADE2-181D92E5612F}" destId="{B7C6E792-71B0-4A14-BC9E-839D6801A861}" srcOrd="0" destOrd="0" presId="urn:microsoft.com/office/officeart/2005/8/layout/lProcess3"/>
    <dgm:cxn modelId="{74410FF6-42CE-41E4-9880-FF41A9AE162E}" srcId="{43CD5378-7C0C-45CF-A4BF-6A48AE960E99}" destId="{8577BCBE-7FA9-447A-9BB6-2330BAC1D7E0}" srcOrd="3" destOrd="0" parTransId="{DF279900-0CCA-4721-BC7A-5054BC06D593}" sibTransId="{433AB6F5-7107-45C5-9FDD-1F1CA199E85F}"/>
    <dgm:cxn modelId="{190AB54A-1B8E-45A3-93E6-09906D586D6A}" type="presOf" srcId="{D4BAD570-922B-4FD4-B36F-66539A286AD6}" destId="{B5F56993-F373-4641-98A8-996652CE7A36}" srcOrd="0" destOrd="0" presId="urn:microsoft.com/office/officeart/2005/8/layout/lProcess3"/>
    <dgm:cxn modelId="{EF77287B-8CDF-4D05-8CA5-5FBA7F05264A}" srcId="{43CD5378-7C0C-45CF-A4BF-6A48AE960E99}" destId="{D4BAD570-922B-4FD4-B36F-66539A286AD6}" srcOrd="0" destOrd="0" parTransId="{4CC57FC9-9780-4615-A04B-DD601D99C4E5}" sibTransId="{C4686D4E-9886-4602-8732-421B4F092E8E}"/>
    <dgm:cxn modelId="{E0EA0423-37ED-4A0A-8995-C9CD0D1524C9}" type="presOf" srcId="{0435EFE2-9CF7-4F3C-984A-A818F862470D}" destId="{4E8E54CA-EDDD-4BF8-B7A7-08252178CF85}" srcOrd="0" destOrd="0" presId="urn:microsoft.com/office/officeart/2005/8/layout/lProcess3"/>
    <dgm:cxn modelId="{BF4AE584-730C-435E-ABE1-697DAEC22411}" type="presOf" srcId="{43CD5378-7C0C-45CF-A4BF-6A48AE960E99}" destId="{38D6B613-3EDA-4B9D-8640-0634AEE4CD14}" srcOrd="0" destOrd="0" presId="urn:microsoft.com/office/officeart/2005/8/layout/lProcess3"/>
    <dgm:cxn modelId="{1BF3A1A2-5D3D-42FA-BA41-242963C6F0B1}" srcId="{43CD5378-7C0C-45CF-A4BF-6A48AE960E99}" destId="{E1D4260D-1E49-4375-ADE2-181D92E5612F}" srcOrd="2" destOrd="0" parTransId="{EF35E937-8C1B-4BF2-8BE0-66158037BB09}" sibTransId="{BC8ED7D0-1FD3-48AE-A89F-CA521615F1A3}"/>
    <dgm:cxn modelId="{561C2584-668F-4890-959B-FC1254140057}" type="presParOf" srcId="{38D6B613-3EDA-4B9D-8640-0634AEE4CD14}" destId="{FAE434DB-4DB7-4B54-B1FC-9457F19688D8}" srcOrd="0" destOrd="0" presId="urn:microsoft.com/office/officeart/2005/8/layout/lProcess3"/>
    <dgm:cxn modelId="{97BED492-4F52-4485-B794-093AC4F2EE90}" type="presParOf" srcId="{FAE434DB-4DB7-4B54-B1FC-9457F19688D8}" destId="{B5F56993-F373-4641-98A8-996652CE7A36}" srcOrd="0" destOrd="0" presId="urn:microsoft.com/office/officeart/2005/8/layout/lProcess3"/>
    <dgm:cxn modelId="{C6D20721-008B-4286-BE30-86FD66B81DE7}" type="presParOf" srcId="{38D6B613-3EDA-4B9D-8640-0634AEE4CD14}" destId="{D039ABC8-16CA-455B-99E3-1D717437D6D4}" srcOrd="1" destOrd="0" presId="urn:microsoft.com/office/officeart/2005/8/layout/lProcess3"/>
    <dgm:cxn modelId="{3AD58418-0C2F-48C3-BD54-FFF2D5B16EE9}" type="presParOf" srcId="{38D6B613-3EDA-4B9D-8640-0634AEE4CD14}" destId="{8114D475-9AD7-4294-B569-FBDECBE5BB98}" srcOrd="2" destOrd="0" presId="urn:microsoft.com/office/officeart/2005/8/layout/lProcess3"/>
    <dgm:cxn modelId="{4374D3F7-E312-4359-AEB9-AB5FCEE20C95}" type="presParOf" srcId="{8114D475-9AD7-4294-B569-FBDECBE5BB98}" destId="{1846ACC6-58ED-47A2-BF16-228E6C87F8E8}" srcOrd="0" destOrd="0" presId="urn:microsoft.com/office/officeart/2005/8/layout/lProcess3"/>
    <dgm:cxn modelId="{23C99B1C-17DA-40FF-9628-CE91D1C461CF}" type="presParOf" srcId="{38D6B613-3EDA-4B9D-8640-0634AEE4CD14}" destId="{67A88C71-EEAF-48A3-857E-2784EC04FE5B}" srcOrd="3" destOrd="0" presId="urn:microsoft.com/office/officeart/2005/8/layout/lProcess3"/>
    <dgm:cxn modelId="{1A8B2BD1-7CD5-455A-A2BF-E4E48FBA80A0}" type="presParOf" srcId="{38D6B613-3EDA-4B9D-8640-0634AEE4CD14}" destId="{686BF03C-2905-417E-BBC7-33F7E3FCBF8E}" srcOrd="4" destOrd="0" presId="urn:microsoft.com/office/officeart/2005/8/layout/lProcess3"/>
    <dgm:cxn modelId="{89FBEAE9-3F99-4832-B34D-4B019C1189B9}" type="presParOf" srcId="{686BF03C-2905-417E-BBC7-33F7E3FCBF8E}" destId="{B7C6E792-71B0-4A14-BC9E-839D6801A861}" srcOrd="0" destOrd="0" presId="urn:microsoft.com/office/officeart/2005/8/layout/lProcess3"/>
    <dgm:cxn modelId="{E76426D5-34A5-46F8-8B68-C54E246C081E}" type="presParOf" srcId="{38D6B613-3EDA-4B9D-8640-0634AEE4CD14}" destId="{9F24D9A3-89F3-4E81-9746-407A931051E5}" srcOrd="5" destOrd="0" presId="urn:microsoft.com/office/officeart/2005/8/layout/lProcess3"/>
    <dgm:cxn modelId="{A2F2D08E-F06D-4684-849F-C79B57A28458}" type="presParOf" srcId="{38D6B613-3EDA-4B9D-8640-0634AEE4CD14}" destId="{4E3FA2B9-3E3E-4941-8759-6EB0FA8FB785}" srcOrd="6" destOrd="0" presId="urn:microsoft.com/office/officeart/2005/8/layout/lProcess3"/>
    <dgm:cxn modelId="{8E395438-64B1-4FC5-95C0-0679319823BA}" type="presParOf" srcId="{4E3FA2B9-3E3E-4941-8759-6EB0FA8FB785}" destId="{2AA34A0E-2269-435A-89BD-D7D0248FA2E7}" srcOrd="0" destOrd="0" presId="urn:microsoft.com/office/officeart/2005/8/layout/lProcess3"/>
    <dgm:cxn modelId="{8F3226A0-55AB-4714-9239-B44F478D6E02}" type="presParOf" srcId="{38D6B613-3EDA-4B9D-8640-0634AEE4CD14}" destId="{3CC4A86D-985B-4388-90BB-6C92D99210BB}" srcOrd="7" destOrd="0" presId="urn:microsoft.com/office/officeart/2005/8/layout/lProcess3"/>
    <dgm:cxn modelId="{5999C2B9-8B9C-498D-AA7C-FB97BEAC4327}" type="presParOf" srcId="{38D6B613-3EDA-4B9D-8640-0634AEE4CD14}" destId="{0FC65DA8-E430-4123-BB18-0F47B7A1EEF2}" srcOrd="8" destOrd="0" presId="urn:microsoft.com/office/officeart/2005/8/layout/lProcess3"/>
    <dgm:cxn modelId="{72CD72B2-472F-44FB-B678-4DCA5B133E43}" type="presParOf" srcId="{0FC65DA8-E430-4123-BB18-0F47B7A1EEF2}" destId="{4E8E54CA-EDDD-4BF8-B7A7-08252178CF85}"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D3F451-69AB-4035-81E8-EC2DA58A479A}"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n-GB"/>
        </a:p>
      </dgm:t>
    </dgm:pt>
    <dgm:pt modelId="{344BBF13-70F7-4796-9031-4B508BAC586F}">
      <dgm:prSet/>
      <dgm:spPr/>
      <dgm:t>
        <a:bodyPr/>
        <a:lstStyle/>
        <a:p>
          <a:pPr rtl="0"/>
          <a:r>
            <a:rPr lang="en-GB" dirty="0" smtClean="0">
              <a:solidFill>
                <a:schemeClr val="tx2"/>
              </a:solidFill>
            </a:rPr>
            <a:t>Assumptions that if someone remained resistant to contact, this was indicative of an informed choice</a:t>
          </a:r>
          <a:endParaRPr lang="en-GB" dirty="0">
            <a:solidFill>
              <a:schemeClr val="tx2"/>
            </a:solidFill>
          </a:endParaRPr>
        </a:p>
      </dgm:t>
    </dgm:pt>
    <dgm:pt modelId="{F4ED3A13-5A18-4D46-B0D8-B416879CE034}" type="parTrans" cxnId="{5398AC25-AA4B-4C22-89C3-7ADB49992FAF}">
      <dgm:prSet/>
      <dgm:spPr/>
      <dgm:t>
        <a:bodyPr/>
        <a:lstStyle/>
        <a:p>
          <a:endParaRPr lang="en-GB"/>
        </a:p>
      </dgm:t>
    </dgm:pt>
    <dgm:pt modelId="{D8EEC83F-B75D-4403-97C2-ACA3648289D2}" type="sibTrans" cxnId="{5398AC25-AA4B-4C22-89C3-7ADB49992FAF}">
      <dgm:prSet/>
      <dgm:spPr/>
      <dgm:t>
        <a:bodyPr/>
        <a:lstStyle/>
        <a:p>
          <a:endParaRPr lang="en-GB"/>
        </a:p>
      </dgm:t>
    </dgm:pt>
    <dgm:pt modelId="{09FF65B1-B191-44D3-AC30-EAB67B24A97F}">
      <dgm:prSet/>
      <dgm:spPr/>
      <dgm:t>
        <a:bodyPr/>
        <a:lstStyle/>
        <a:p>
          <a:pPr rtl="0"/>
          <a:r>
            <a:rPr lang="en-GB" dirty="0" smtClean="0">
              <a:solidFill>
                <a:schemeClr val="tx2"/>
              </a:solidFill>
            </a:rPr>
            <a:t>Missed or cancelled appointments not being followed up</a:t>
          </a:r>
          <a:endParaRPr lang="en-GB" dirty="0">
            <a:solidFill>
              <a:schemeClr val="tx2"/>
            </a:solidFill>
          </a:endParaRPr>
        </a:p>
      </dgm:t>
    </dgm:pt>
    <dgm:pt modelId="{90C082DB-791C-4292-8312-A16C9B2E948A}" type="parTrans" cxnId="{FC73AE4F-701A-45BB-AFA1-D6C078D60F37}">
      <dgm:prSet/>
      <dgm:spPr/>
      <dgm:t>
        <a:bodyPr/>
        <a:lstStyle/>
        <a:p>
          <a:endParaRPr lang="en-GB"/>
        </a:p>
      </dgm:t>
    </dgm:pt>
    <dgm:pt modelId="{41737325-EB89-4E2F-BBC1-3846D2FB9D88}" type="sibTrans" cxnId="{FC73AE4F-701A-45BB-AFA1-D6C078D60F37}">
      <dgm:prSet/>
      <dgm:spPr/>
      <dgm:t>
        <a:bodyPr/>
        <a:lstStyle/>
        <a:p>
          <a:endParaRPr lang="en-GB"/>
        </a:p>
      </dgm:t>
    </dgm:pt>
    <dgm:pt modelId="{65F7F9E0-A849-4F07-B98E-EE7B387020A5}">
      <dgm:prSet/>
      <dgm:spPr/>
      <dgm:t>
        <a:bodyPr/>
        <a:lstStyle/>
        <a:p>
          <a:pPr rtl="0"/>
          <a:r>
            <a:rPr lang="en-GB" dirty="0" smtClean="0">
              <a:solidFill>
                <a:schemeClr val="tx2"/>
              </a:solidFill>
            </a:rPr>
            <a:t>A reputation for being ‘hard to engage’ could prompt case closure and refusal to reassess by services</a:t>
          </a:r>
          <a:endParaRPr lang="en-GB" dirty="0">
            <a:solidFill>
              <a:schemeClr val="tx2"/>
            </a:solidFill>
          </a:endParaRPr>
        </a:p>
      </dgm:t>
    </dgm:pt>
    <dgm:pt modelId="{378D1E62-DAE0-4F33-B068-D7C64FF02A6F}" type="parTrans" cxnId="{9BF3D2EF-E4B7-4606-BF86-353F67BD023A}">
      <dgm:prSet/>
      <dgm:spPr/>
      <dgm:t>
        <a:bodyPr/>
        <a:lstStyle/>
        <a:p>
          <a:endParaRPr lang="en-GB"/>
        </a:p>
      </dgm:t>
    </dgm:pt>
    <dgm:pt modelId="{0381C20B-FAF2-4E8C-A2F2-EA4A58C6967C}" type="sibTrans" cxnId="{9BF3D2EF-E4B7-4606-BF86-353F67BD023A}">
      <dgm:prSet/>
      <dgm:spPr/>
      <dgm:t>
        <a:bodyPr/>
        <a:lstStyle/>
        <a:p>
          <a:endParaRPr lang="en-GB"/>
        </a:p>
      </dgm:t>
    </dgm:pt>
    <dgm:pt modelId="{1F218686-DF87-45C1-9A25-AB85D5937C6D}">
      <dgm:prSet/>
      <dgm:spPr/>
      <dgm:t>
        <a:bodyPr/>
        <a:lstStyle/>
        <a:p>
          <a:pPr rtl="0"/>
          <a:r>
            <a:rPr lang="en-GB" dirty="0" smtClean="0">
              <a:solidFill>
                <a:schemeClr val="tx2"/>
              </a:solidFill>
            </a:rPr>
            <a:t>Often no exploration of reasons for non-engagement, through which possible alternatives could emerge</a:t>
          </a:r>
          <a:endParaRPr lang="en-GB" dirty="0">
            <a:solidFill>
              <a:schemeClr val="tx2"/>
            </a:solidFill>
          </a:endParaRPr>
        </a:p>
      </dgm:t>
    </dgm:pt>
    <dgm:pt modelId="{A1F2812E-3C40-47C9-A6E2-36EE67C8052F}" type="parTrans" cxnId="{A03DE9C1-090D-44FA-8ED2-B4EDBAA1E636}">
      <dgm:prSet/>
      <dgm:spPr/>
      <dgm:t>
        <a:bodyPr/>
        <a:lstStyle/>
        <a:p>
          <a:endParaRPr lang="en-GB"/>
        </a:p>
      </dgm:t>
    </dgm:pt>
    <dgm:pt modelId="{C767A3A7-34F8-4E3B-A78F-A71FEC4BBF6D}" type="sibTrans" cxnId="{A03DE9C1-090D-44FA-8ED2-B4EDBAA1E636}">
      <dgm:prSet/>
      <dgm:spPr/>
      <dgm:t>
        <a:bodyPr/>
        <a:lstStyle/>
        <a:p>
          <a:endParaRPr lang="en-GB"/>
        </a:p>
      </dgm:t>
    </dgm:pt>
    <dgm:pt modelId="{7B9A1E7B-D5FF-44E2-9343-7C0C1D904D0C}">
      <dgm:prSet/>
      <dgm:spPr/>
      <dgm:t>
        <a:bodyPr/>
        <a:lstStyle/>
        <a:p>
          <a:pPr rtl="0"/>
          <a:r>
            <a:rPr lang="en-GB" dirty="0" smtClean="0">
              <a:solidFill>
                <a:schemeClr val="tx2"/>
              </a:solidFill>
            </a:rPr>
            <a:t>Missed opportunities to involve other  services </a:t>
          </a:r>
          <a:endParaRPr lang="en-GB" dirty="0">
            <a:solidFill>
              <a:schemeClr val="tx2"/>
            </a:solidFill>
          </a:endParaRPr>
        </a:p>
      </dgm:t>
    </dgm:pt>
    <dgm:pt modelId="{50128FD8-2F2E-4C77-9C4A-E752AD03A036}" type="parTrans" cxnId="{D8A8096C-B346-43D6-8EBF-5A7C1CC46D6A}">
      <dgm:prSet/>
      <dgm:spPr/>
      <dgm:t>
        <a:bodyPr/>
        <a:lstStyle/>
        <a:p>
          <a:endParaRPr lang="en-GB"/>
        </a:p>
      </dgm:t>
    </dgm:pt>
    <dgm:pt modelId="{5BF1319A-2D33-4B18-BA94-337BC9738ECF}" type="sibTrans" cxnId="{D8A8096C-B346-43D6-8EBF-5A7C1CC46D6A}">
      <dgm:prSet/>
      <dgm:spPr/>
      <dgm:t>
        <a:bodyPr/>
        <a:lstStyle/>
        <a:p>
          <a:endParaRPr lang="en-GB"/>
        </a:p>
      </dgm:t>
    </dgm:pt>
    <dgm:pt modelId="{F8CC3E31-DFAF-4FC8-A184-8F0FA8D06D4A}" type="pres">
      <dgm:prSet presAssocID="{49D3F451-69AB-4035-81E8-EC2DA58A479A}" presName="Name0" presStyleCnt="0">
        <dgm:presLayoutVars>
          <dgm:chPref val="3"/>
          <dgm:dir/>
          <dgm:animLvl val="lvl"/>
          <dgm:resizeHandles/>
        </dgm:presLayoutVars>
      </dgm:prSet>
      <dgm:spPr/>
      <dgm:t>
        <a:bodyPr/>
        <a:lstStyle/>
        <a:p>
          <a:endParaRPr lang="en-GB"/>
        </a:p>
      </dgm:t>
    </dgm:pt>
    <dgm:pt modelId="{94680641-ADF3-44A3-836E-FA6C9D7A9BB3}" type="pres">
      <dgm:prSet presAssocID="{344BBF13-70F7-4796-9031-4B508BAC586F}" presName="horFlow" presStyleCnt="0"/>
      <dgm:spPr/>
    </dgm:pt>
    <dgm:pt modelId="{49F12A1A-637A-4CBC-A1AA-C430B8C9A780}" type="pres">
      <dgm:prSet presAssocID="{344BBF13-70F7-4796-9031-4B508BAC586F}" presName="bigChev" presStyleLbl="node1" presStyleIdx="0" presStyleCnt="5" custScaleX="392337"/>
      <dgm:spPr/>
      <dgm:t>
        <a:bodyPr/>
        <a:lstStyle/>
        <a:p>
          <a:endParaRPr lang="en-GB"/>
        </a:p>
      </dgm:t>
    </dgm:pt>
    <dgm:pt modelId="{97E15807-956E-409E-BC72-00BD7AFBD409}" type="pres">
      <dgm:prSet presAssocID="{344BBF13-70F7-4796-9031-4B508BAC586F}" presName="vSp" presStyleCnt="0"/>
      <dgm:spPr/>
    </dgm:pt>
    <dgm:pt modelId="{2E79D430-5D0F-4E71-A005-B5AA1C9A6B1C}" type="pres">
      <dgm:prSet presAssocID="{09FF65B1-B191-44D3-AC30-EAB67B24A97F}" presName="horFlow" presStyleCnt="0"/>
      <dgm:spPr/>
    </dgm:pt>
    <dgm:pt modelId="{8E77BBF7-BFDA-4912-B740-EFBA6F7C5E14}" type="pres">
      <dgm:prSet presAssocID="{09FF65B1-B191-44D3-AC30-EAB67B24A97F}" presName="bigChev" presStyleLbl="node1" presStyleIdx="1" presStyleCnt="5" custScaleX="392337"/>
      <dgm:spPr/>
      <dgm:t>
        <a:bodyPr/>
        <a:lstStyle/>
        <a:p>
          <a:endParaRPr lang="en-GB"/>
        </a:p>
      </dgm:t>
    </dgm:pt>
    <dgm:pt modelId="{85F036DB-BAEB-42C8-80B1-5DAEC11445DE}" type="pres">
      <dgm:prSet presAssocID="{09FF65B1-B191-44D3-AC30-EAB67B24A97F}" presName="vSp" presStyleCnt="0"/>
      <dgm:spPr/>
    </dgm:pt>
    <dgm:pt modelId="{72920927-7E8F-4307-B3E9-D5F09A8E612B}" type="pres">
      <dgm:prSet presAssocID="{65F7F9E0-A849-4F07-B98E-EE7B387020A5}" presName="horFlow" presStyleCnt="0"/>
      <dgm:spPr/>
    </dgm:pt>
    <dgm:pt modelId="{116EB271-BB5D-4F29-9F43-E386F805316A}" type="pres">
      <dgm:prSet presAssocID="{65F7F9E0-A849-4F07-B98E-EE7B387020A5}" presName="bigChev" presStyleLbl="node1" presStyleIdx="2" presStyleCnt="5" custScaleX="392337"/>
      <dgm:spPr/>
      <dgm:t>
        <a:bodyPr/>
        <a:lstStyle/>
        <a:p>
          <a:endParaRPr lang="en-GB"/>
        </a:p>
      </dgm:t>
    </dgm:pt>
    <dgm:pt modelId="{1740C447-2D3C-4735-A047-5A3F0026E1EE}" type="pres">
      <dgm:prSet presAssocID="{65F7F9E0-A849-4F07-B98E-EE7B387020A5}" presName="vSp" presStyleCnt="0"/>
      <dgm:spPr/>
    </dgm:pt>
    <dgm:pt modelId="{8324B947-B807-4617-AA80-87F2638DDB53}" type="pres">
      <dgm:prSet presAssocID="{1F218686-DF87-45C1-9A25-AB85D5937C6D}" presName="horFlow" presStyleCnt="0"/>
      <dgm:spPr/>
    </dgm:pt>
    <dgm:pt modelId="{DF10FF70-BF98-406C-B576-233DFA2A81FA}" type="pres">
      <dgm:prSet presAssocID="{1F218686-DF87-45C1-9A25-AB85D5937C6D}" presName="bigChev" presStyleLbl="node1" presStyleIdx="3" presStyleCnt="5" custScaleX="392337" custLinFactNeighborX="-2046" custLinFactNeighborY="3070"/>
      <dgm:spPr/>
      <dgm:t>
        <a:bodyPr/>
        <a:lstStyle/>
        <a:p>
          <a:endParaRPr lang="en-GB"/>
        </a:p>
      </dgm:t>
    </dgm:pt>
    <dgm:pt modelId="{AFEBAC9B-9B90-4733-9CD9-E6FE500651D8}" type="pres">
      <dgm:prSet presAssocID="{1F218686-DF87-45C1-9A25-AB85D5937C6D}" presName="vSp" presStyleCnt="0"/>
      <dgm:spPr/>
    </dgm:pt>
    <dgm:pt modelId="{4868F95A-BAA0-4C79-A265-71BB7C58C338}" type="pres">
      <dgm:prSet presAssocID="{7B9A1E7B-D5FF-44E2-9343-7C0C1D904D0C}" presName="horFlow" presStyleCnt="0"/>
      <dgm:spPr/>
    </dgm:pt>
    <dgm:pt modelId="{83AA6FA9-018C-4A45-AD72-D233033CDEA3}" type="pres">
      <dgm:prSet presAssocID="{7B9A1E7B-D5FF-44E2-9343-7C0C1D904D0C}" presName="bigChev" presStyleLbl="node1" presStyleIdx="4" presStyleCnt="5" custScaleX="392337"/>
      <dgm:spPr/>
      <dgm:t>
        <a:bodyPr/>
        <a:lstStyle/>
        <a:p>
          <a:endParaRPr lang="en-GB"/>
        </a:p>
      </dgm:t>
    </dgm:pt>
  </dgm:ptLst>
  <dgm:cxnLst>
    <dgm:cxn modelId="{D93D70AE-F9E9-4CAF-91F8-65631E37716A}" type="presOf" srcId="{09FF65B1-B191-44D3-AC30-EAB67B24A97F}" destId="{8E77BBF7-BFDA-4912-B740-EFBA6F7C5E14}" srcOrd="0" destOrd="0" presId="urn:microsoft.com/office/officeart/2005/8/layout/lProcess3"/>
    <dgm:cxn modelId="{B4EE1976-4624-4DFE-849B-28616CEC8BCF}" type="presOf" srcId="{1F218686-DF87-45C1-9A25-AB85D5937C6D}" destId="{DF10FF70-BF98-406C-B576-233DFA2A81FA}" srcOrd="0" destOrd="0" presId="urn:microsoft.com/office/officeart/2005/8/layout/lProcess3"/>
    <dgm:cxn modelId="{BF876EBB-88A9-4B50-A161-2A239C54DCAA}" type="presOf" srcId="{7B9A1E7B-D5FF-44E2-9343-7C0C1D904D0C}" destId="{83AA6FA9-018C-4A45-AD72-D233033CDEA3}" srcOrd="0" destOrd="0" presId="urn:microsoft.com/office/officeart/2005/8/layout/lProcess3"/>
    <dgm:cxn modelId="{CD7C1626-2430-4386-A5C2-6D27FA99D392}" type="presOf" srcId="{49D3F451-69AB-4035-81E8-EC2DA58A479A}" destId="{F8CC3E31-DFAF-4FC8-A184-8F0FA8D06D4A}" srcOrd="0" destOrd="0" presId="urn:microsoft.com/office/officeart/2005/8/layout/lProcess3"/>
    <dgm:cxn modelId="{D8A8096C-B346-43D6-8EBF-5A7C1CC46D6A}" srcId="{49D3F451-69AB-4035-81E8-EC2DA58A479A}" destId="{7B9A1E7B-D5FF-44E2-9343-7C0C1D904D0C}" srcOrd="4" destOrd="0" parTransId="{50128FD8-2F2E-4C77-9C4A-E752AD03A036}" sibTransId="{5BF1319A-2D33-4B18-BA94-337BC9738ECF}"/>
    <dgm:cxn modelId="{A03DE9C1-090D-44FA-8ED2-B4EDBAA1E636}" srcId="{49D3F451-69AB-4035-81E8-EC2DA58A479A}" destId="{1F218686-DF87-45C1-9A25-AB85D5937C6D}" srcOrd="3" destOrd="0" parTransId="{A1F2812E-3C40-47C9-A6E2-36EE67C8052F}" sibTransId="{C767A3A7-34F8-4E3B-A78F-A71FEC4BBF6D}"/>
    <dgm:cxn modelId="{5398AC25-AA4B-4C22-89C3-7ADB49992FAF}" srcId="{49D3F451-69AB-4035-81E8-EC2DA58A479A}" destId="{344BBF13-70F7-4796-9031-4B508BAC586F}" srcOrd="0" destOrd="0" parTransId="{F4ED3A13-5A18-4D46-B0D8-B416879CE034}" sibTransId="{D8EEC83F-B75D-4403-97C2-ACA3648289D2}"/>
    <dgm:cxn modelId="{FC73AE4F-701A-45BB-AFA1-D6C078D60F37}" srcId="{49D3F451-69AB-4035-81E8-EC2DA58A479A}" destId="{09FF65B1-B191-44D3-AC30-EAB67B24A97F}" srcOrd="1" destOrd="0" parTransId="{90C082DB-791C-4292-8312-A16C9B2E948A}" sibTransId="{41737325-EB89-4E2F-BBC1-3846D2FB9D88}"/>
    <dgm:cxn modelId="{9BF3D2EF-E4B7-4606-BF86-353F67BD023A}" srcId="{49D3F451-69AB-4035-81E8-EC2DA58A479A}" destId="{65F7F9E0-A849-4F07-B98E-EE7B387020A5}" srcOrd="2" destOrd="0" parTransId="{378D1E62-DAE0-4F33-B068-D7C64FF02A6F}" sibTransId="{0381C20B-FAF2-4E8C-A2F2-EA4A58C6967C}"/>
    <dgm:cxn modelId="{896265A7-68BB-4949-880A-FF7A1CABE3C9}" type="presOf" srcId="{344BBF13-70F7-4796-9031-4B508BAC586F}" destId="{49F12A1A-637A-4CBC-A1AA-C430B8C9A780}" srcOrd="0" destOrd="0" presId="urn:microsoft.com/office/officeart/2005/8/layout/lProcess3"/>
    <dgm:cxn modelId="{9217A213-157E-47DA-9E29-ED912634F797}" type="presOf" srcId="{65F7F9E0-A849-4F07-B98E-EE7B387020A5}" destId="{116EB271-BB5D-4F29-9F43-E386F805316A}" srcOrd="0" destOrd="0" presId="urn:microsoft.com/office/officeart/2005/8/layout/lProcess3"/>
    <dgm:cxn modelId="{8EBAE411-733B-4E13-B8FB-2F294D6617B9}" type="presParOf" srcId="{F8CC3E31-DFAF-4FC8-A184-8F0FA8D06D4A}" destId="{94680641-ADF3-44A3-836E-FA6C9D7A9BB3}" srcOrd="0" destOrd="0" presId="urn:microsoft.com/office/officeart/2005/8/layout/lProcess3"/>
    <dgm:cxn modelId="{3151F03E-4FC3-41A3-BCE2-A2963EBB6541}" type="presParOf" srcId="{94680641-ADF3-44A3-836E-FA6C9D7A9BB3}" destId="{49F12A1A-637A-4CBC-A1AA-C430B8C9A780}" srcOrd="0" destOrd="0" presId="urn:microsoft.com/office/officeart/2005/8/layout/lProcess3"/>
    <dgm:cxn modelId="{0E3030FA-D82B-4023-80BD-C5F2EBBBAA7E}" type="presParOf" srcId="{F8CC3E31-DFAF-4FC8-A184-8F0FA8D06D4A}" destId="{97E15807-956E-409E-BC72-00BD7AFBD409}" srcOrd="1" destOrd="0" presId="urn:microsoft.com/office/officeart/2005/8/layout/lProcess3"/>
    <dgm:cxn modelId="{BC66462A-32FC-42D5-BBE0-BBFBBD7396EB}" type="presParOf" srcId="{F8CC3E31-DFAF-4FC8-A184-8F0FA8D06D4A}" destId="{2E79D430-5D0F-4E71-A005-B5AA1C9A6B1C}" srcOrd="2" destOrd="0" presId="urn:microsoft.com/office/officeart/2005/8/layout/lProcess3"/>
    <dgm:cxn modelId="{97036175-9A38-42A8-B54C-97F98C3F072D}" type="presParOf" srcId="{2E79D430-5D0F-4E71-A005-B5AA1C9A6B1C}" destId="{8E77BBF7-BFDA-4912-B740-EFBA6F7C5E14}" srcOrd="0" destOrd="0" presId="urn:microsoft.com/office/officeart/2005/8/layout/lProcess3"/>
    <dgm:cxn modelId="{BFF86CA7-A5B2-45DA-BB28-1CEBABB86623}" type="presParOf" srcId="{F8CC3E31-DFAF-4FC8-A184-8F0FA8D06D4A}" destId="{85F036DB-BAEB-42C8-80B1-5DAEC11445DE}" srcOrd="3" destOrd="0" presId="urn:microsoft.com/office/officeart/2005/8/layout/lProcess3"/>
    <dgm:cxn modelId="{698B2664-DAD5-41BA-A4D0-7C3023F6DC44}" type="presParOf" srcId="{F8CC3E31-DFAF-4FC8-A184-8F0FA8D06D4A}" destId="{72920927-7E8F-4307-B3E9-D5F09A8E612B}" srcOrd="4" destOrd="0" presId="urn:microsoft.com/office/officeart/2005/8/layout/lProcess3"/>
    <dgm:cxn modelId="{C8683789-EF20-4DC6-827A-3620C5518185}" type="presParOf" srcId="{72920927-7E8F-4307-B3E9-D5F09A8E612B}" destId="{116EB271-BB5D-4F29-9F43-E386F805316A}" srcOrd="0" destOrd="0" presId="urn:microsoft.com/office/officeart/2005/8/layout/lProcess3"/>
    <dgm:cxn modelId="{B0195957-2286-41B8-93C4-A082D00976B7}" type="presParOf" srcId="{F8CC3E31-DFAF-4FC8-A184-8F0FA8D06D4A}" destId="{1740C447-2D3C-4735-A047-5A3F0026E1EE}" srcOrd="5" destOrd="0" presId="urn:microsoft.com/office/officeart/2005/8/layout/lProcess3"/>
    <dgm:cxn modelId="{8B5CFE94-CFF3-4610-A47A-AF2FE5CF5AB8}" type="presParOf" srcId="{F8CC3E31-DFAF-4FC8-A184-8F0FA8D06D4A}" destId="{8324B947-B807-4617-AA80-87F2638DDB53}" srcOrd="6" destOrd="0" presId="urn:microsoft.com/office/officeart/2005/8/layout/lProcess3"/>
    <dgm:cxn modelId="{E4F39FA6-B10F-4E01-9093-58DC94A53A18}" type="presParOf" srcId="{8324B947-B807-4617-AA80-87F2638DDB53}" destId="{DF10FF70-BF98-406C-B576-233DFA2A81FA}" srcOrd="0" destOrd="0" presId="urn:microsoft.com/office/officeart/2005/8/layout/lProcess3"/>
    <dgm:cxn modelId="{E9BB43CA-6E47-4231-9552-FE963959557F}" type="presParOf" srcId="{F8CC3E31-DFAF-4FC8-A184-8F0FA8D06D4A}" destId="{AFEBAC9B-9B90-4733-9CD9-E6FE500651D8}" srcOrd="7" destOrd="0" presId="urn:microsoft.com/office/officeart/2005/8/layout/lProcess3"/>
    <dgm:cxn modelId="{6235489B-D83C-48C6-9615-A7820BFEE6A3}" type="presParOf" srcId="{F8CC3E31-DFAF-4FC8-A184-8F0FA8D06D4A}" destId="{4868F95A-BAA0-4C79-A265-71BB7C58C338}" srcOrd="8" destOrd="0" presId="urn:microsoft.com/office/officeart/2005/8/layout/lProcess3"/>
    <dgm:cxn modelId="{D151D293-FB62-4C22-9D35-74D158E4E43B}" type="presParOf" srcId="{4868F95A-BAA0-4C79-A265-71BB7C58C338}" destId="{83AA6FA9-018C-4A45-AD72-D233033CDEA3}"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9EC349-89DB-44A7-875F-0209A5638C92}" type="doc">
      <dgm:prSet loTypeId="urn:microsoft.com/office/officeart/2005/8/layout/lProcess3" loCatId="process" qsTypeId="urn:microsoft.com/office/officeart/2005/8/quickstyle/simple1" qsCatId="simple" csTypeId="urn:microsoft.com/office/officeart/2005/8/colors/colorful2" csCatId="colorful" phldr="1"/>
      <dgm:spPr/>
      <dgm:t>
        <a:bodyPr/>
        <a:lstStyle/>
        <a:p>
          <a:endParaRPr lang="en-GB"/>
        </a:p>
      </dgm:t>
    </dgm:pt>
    <dgm:pt modelId="{FEB93BCB-0136-4670-9837-70FF698140EA}">
      <dgm:prSet/>
      <dgm:spPr/>
      <dgm:t>
        <a:bodyPr/>
        <a:lstStyle/>
        <a:p>
          <a:pPr rtl="0"/>
          <a:r>
            <a:rPr lang="en-GB" dirty="0" smtClean="0"/>
            <a:t>Absence of shared, multi-agency assessments</a:t>
          </a:r>
          <a:endParaRPr lang="en-GB" dirty="0"/>
        </a:p>
      </dgm:t>
    </dgm:pt>
    <dgm:pt modelId="{CCFCC8E8-EF4D-497A-A089-6B7E64A7B172}" type="parTrans" cxnId="{E69E9239-8E5F-47B0-834B-4BB2664E0191}">
      <dgm:prSet/>
      <dgm:spPr/>
      <dgm:t>
        <a:bodyPr/>
        <a:lstStyle/>
        <a:p>
          <a:endParaRPr lang="en-GB"/>
        </a:p>
      </dgm:t>
    </dgm:pt>
    <dgm:pt modelId="{E4371A24-BB6F-4936-954D-E4E9B4AB81AE}" type="sibTrans" cxnId="{E69E9239-8E5F-47B0-834B-4BB2664E0191}">
      <dgm:prSet/>
      <dgm:spPr/>
      <dgm:t>
        <a:bodyPr/>
        <a:lstStyle/>
        <a:p>
          <a:endParaRPr lang="en-GB"/>
        </a:p>
      </dgm:t>
    </dgm:pt>
    <dgm:pt modelId="{792655AC-B402-47BC-8BD8-9DFC6A97B2C6}">
      <dgm:prSet/>
      <dgm:spPr/>
      <dgm:t>
        <a:bodyPr/>
        <a:lstStyle/>
        <a:p>
          <a:pPr rtl="0"/>
          <a:r>
            <a:rPr lang="en-GB" dirty="0" smtClean="0"/>
            <a:t>Joint working and liaison was often absent</a:t>
          </a:r>
          <a:endParaRPr lang="en-GB" dirty="0"/>
        </a:p>
      </dgm:t>
    </dgm:pt>
    <dgm:pt modelId="{F628F952-B3D7-484F-AB1C-809D87E97054}" type="parTrans" cxnId="{F9121E7C-7290-4473-81E0-A584BF8D0FE8}">
      <dgm:prSet/>
      <dgm:spPr/>
      <dgm:t>
        <a:bodyPr/>
        <a:lstStyle/>
        <a:p>
          <a:endParaRPr lang="en-GB"/>
        </a:p>
      </dgm:t>
    </dgm:pt>
    <dgm:pt modelId="{B5C717FA-71E6-43A5-8F48-9BBE952D950C}" type="sibTrans" cxnId="{F9121E7C-7290-4473-81E0-A584BF8D0FE8}">
      <dgm:prSet/>
      <dgm:spPr/>
      <dgm:t>
        <a:bodyPr/>
        <a:lstStyle/>
        <a:p>
          <a:endParaRPr lang="en-GB"/>
        </a:p>
      </dgm:t>
    </dgm:pt>
    <dgm:pt modelId="{7832F3DF-B0A6-4272-B561-5F6FE2105F93}">
      <dgm:prSet/>
      <dgm:spPr/>
      <dgm:t>
        <a:bodyPr/>
        <a:lstStyle/>
        <a:p>
          <a:pPr rtl="0"/>
          <a:r>
            <a:rPr lang="en-GB" dirty="0" smtClean="0"/>
            <a:t>Concerns and lack of understanding about information sharing</a:t>
          </a:r>
          <a:endParaRPr lang="en-GB" dirty="0"/>
        </a:p>
      </dgm:t>
    </dgm:pt>
    <dgm:pt modelId="{6484A33E-C361-4B1B-A069-2AC78464AF40}" type="parTrans" cxnId="{B9C91677-E2BA-493F-99EC-959F95BE051C}">
      <dgm:prSet/>
      <dgm:spPr/>
      <dgm:t>
        <a:bodyPr/>
        <a:lstStyle/>
        <a:p>
          <a:endParaRPr lang="en-GB"/>
        </a:p>
      </dgm:t>
    </dgm:pt>
    <dgm:pt modelId="{CE6DC676-A84F-4A75-B4ED-47C9CC10B6BF}" type="sibTrans" cxnId="{B9C91677-E2BA-493F-99EC-959F95BE051C}">
      <dgm:prSet/>
      <dgm:spPr/>
      <dgm:t>
        <a:bodyPr/>
        <a:lstStyle/>
        <a:p>
          <a:endParaRPr lang="en-GB"/>
        </a:p>
      </dgm:t>
    </dgm:pt>
    <dgm:pt modelId="{3013BA16-B62C-4BAE-80B5-9D9CABF0362F}">
      <dgm:prSet/>
      <dgm:spPr/>
      <dgm:t>
        <a:bodyPr/>
        <a:lstStyle/>
        <a:p>
          <a:pPr rtl="0"/>
          <a:r>
            <a:rPr lang="en-GB" dirty="0" smtClean="0"/>
            <a:t>Poor knowledge of local policy and procedure for self-neglect</a:t>
          </a:r>
          <a:endParaRPr lang="en-GB" dirty="0"/>
        </a:p>
      </dgm:t>
    </dgm:pt>
    <dgm:pt modelId="{F065F419-C4D2-4C7C-9B5C-6B37BBBF5100}" type="parTrans" cxnId="{27BEF100-EE33-4FA3-BC46-F94A38D6FBF4}">
      <dgm:prSet/>
      <dgm:spPr/>
      <dgm:t>
        <a:bodyPr/>
        <a:lstStyle/>
        <a:p>
          <a:endParaRPr lang="en-GB"/>
        </a:p>
      </dgm:t>
    </dgm:pt>
    <dgm:pt modelId="{FE773F4B-6F55-44B0-A008-32C874344387}" type="sibTrans" cxnId="{27BEF100-EE33-4FA3-BC46-F94A38D6FBF4}">
      <dgm:prSet/>
      <dgm:spPr/>
      <dgm:t>
        <a:bodyPr/>
        <a:lstStyle/>
        <a:p>
          <a:endParaRPr lang="en-GB"/>
        </a:p>
      </dgm:t>
    </dgm:pt>
    <dgm:pt modelId="{216E90D0-2591-4053-BDDF-4546929E5FFB}">
      <dgm:prSet/>
      <dgm:spPr/>
      <dgm:t>
        <a:bodyPr/>
        <a:lstStyle/>
        <a:p>
          <a:pPr rtl="0"/>
          <a:r>
            <a:rPr lang="en-GB" dirty="0" smtClean="0"/>
            <a:t>Lack of input from </a:t>
          </a:r>
          <a:r>
            <a:rPr lang="en-GB" i="1" dirty="0" smtClean="0"/>
            <a:t>all</a:t>
          </a:r>
          <a:r>
            <a:rPr lang="en-GB" dirty="0" smtClean="0"/>
            <a:t> relevant agencies at  Adult meetings and discussions</a:t>
          </a:r>
          <a:endParaRPr lang="en-GB" dirty="0"/>
        </a:p>
      </dgm:t>
    </dgm:pt>
    <dgm:pt modelId="{B2D0A8F2-B1AF-4D85-B774-3B8A0E10B95F}" type="parTrans" cxnId="{B962D527-2B40-4C07-B9D1-6F51D2FF0820}">
      <dgm:prSet/>
      <dgm:spPr/>
      <dgm:t>
        <a:bodyPr/>
        <a:lstStyle/>
        <a:p>
          <a:endParaRPr lang="en-GB"/>
        </a:p>
      </dgm:t>
    </dgm:pt>
    <dgm:pt modelId="{E5AB8685-7FD8-452B-9038-1FDC34C6AAFB}" type="sibTrans" cxnId="{B962D527-2B40-4C07-B9D1-6F51D2FF0820}">
      <dgm:prSet/>
      <dgm:spPr/>
      <dgm:t>
        <a:bodyPr/>
        <a:lstStyle/>
        <a:p>
          <a:endParaRPr lang="en-GB"/>
        </a:p>
      </dgm:t>
    </dgm:pt>
    <dgm:pt modelId="{A218EC9E-81D1-4CFF-B530-79B2C984BC18}" type="pres">
      <dgm:prSet presAssocID="{A99EC349-89DB-44A7-875F-0209A5638C92}" presName="Name0" presStyleCnt="0">
        <dgm:presLayoutVars>
          <dgm:chPref val="3"/>
          <dgm:dir/>
          <dgm:animLvl val="lvl"/>
          <dgm:resizeHandles/>
        </dgm:presLayoutVars>
      </dgm:prSet>
      <dgm:spPr/>
      <dgm:t>
        <a:bodyPr/>
        <a:lstStyle/>
        <a:p>
          <a:endParaRPr lang="en-GB"/>
        </a:p>
      </dgm:t>
    </dgm:pt>
    <dgm:pt modelId="{C22C1E1C-BCC4-4625-9AF9-688BCC785231}" type="pres">
      <dgm:prSet presAssocID="{FEB93BCB-0136-4670-9837-70FF698140EA}" presName="horFlow" presStyleCnt="0"/>
      <dgm:spPr/>
    </dgm:pt>
    <dgm:pt modelId="{45914D63-B49B-42B2-81F8-158DFF204D0A}" type="pres">
      <dgm:prSet presAssocID="{FEB93BCB-0136-4670-9837-70FF698140EA}" presName="bigChev" presStyleLbl="node1" presStyleIdx="0" presStyleCnt="5" custScaleX="488200"/>
      <dgm:spPr/>
      <dgm:t>
        <a:bodyPr/>
        <a:lstStyle/>
        <a:p>
          <a:endParaRPr lang="en-GB"/>
        </a:p>
      </dgm:t>
    </dgm:pt>
    <dgm:pt modelId="{F1FA5C66-BBCE-4658-917E-11C660550487}" type="pres">
      <dgm:prSet presAssocID="{FEB93BCB-0136-4670-9837-70FF698140EA}" presName="vSp" presStyleCnt="0"/>
      <dgm:spPr/>
    </dgm:pt>
    <dgm:pt modelId="{99BB07CB-21BE-458A-BE63-321A5CCB6967}" type="pres">
      <dgm:prSet presAssocID="{792655AC-B402-47BC-8BD8-9DFC6A97B2C6}" presName="horFlow" presStyleCnt="0"/>
      <dgm:spPr/>
    </dgm:pt>
    <dgm:pt modelId="{9C257487-F8FA-47B3-B0B5-57D025A23E99}" type="pres">
      <dgm:prSet presAssocID="{792655AC-B402-47BC-8BD8-9DFC6A97B2C6}" presName="bigChev" presStyleLbl="node1" presStyleIdx="1" presStyleCnt="5" custScaleX="488200"/>
      <dgm:spPr/>
      <dgm:t>
        <a:bodyPr/>
        <a:lstStyle/>
        <a:p>
          <a:endParaRPr lang="en-GB"/>
        </a:p>
      </dgm:t>
    </dgm:pt>
    <dgm:pt modelId="{B6635446-7D4D-4EA5-9495-A9FAFF954711}" type="pres">
      <dgm:prSet presAssocID="{792655AC-B402-47BC-8BD8-9DFC6A97B2C6}" presName="vSp" presStyleCnt="0"/>
      <dgm:spPr/>
    </dgm:pt>
    <dgm:pt modelId="{25CFCA02-4040-46E9-A617-5F66B808EE06}" type="pres">
      <dgm:prSet presAssocID="{7832F3DF-B0A6-4272-B561-5F6FE2105F93}" presName="horFlow" presStyleCnt="0"/>
      <dgm:spPr/>
    </dgm:pt>
    <dgm:pt modelId="{1EC3553D-214D-4648-8F87-B1C2FD2AE196}" type="pres">
      <dgm:prSet presAssocID="{7832F3DF-B0A6-4272-B561-5F6FE2105F93}" presName="bigChev" presStyleLbl="node1" presStyleIdx="2" presStyleCnt="5" custScaleX="488200"/>
      <dgm:spPr/>
      <dgm:t>
        <a:bodyPr/>
        <a:lstStyle/>
        <a:p>
          <a:endParaRPr lang="en-GB"/>
        </a:p>
      </dgm:t>
    </dgm:pt>
    <dgm:pt modelId="{4F6EC1B9-1F13-4928-A4C2-05942B9F0278}" type="pres">
      <dgm:prSet presAssocID="{7832F3DF-B0A6-4272-B561-5F6FE2105F93}" presName="vSp" presStyleCnt="0"/>
      <dgm:spPr/>
    </dgm:pt>
    <dgm:pt modelId="{61F3309A-D74A-4A98-AD58-1A47E67BFF8D}" type="pres">
      <dgm:prSet presAssocID="{3013BA16-B62C-4BAE-80B5-9D9CABF0362F}" presName="horFlow" presStyleCnt="0"/>
      <dgm:spPr/>
    </dgm:pt>
    <dgm:pt modelId="{C853E9D3-71DC-4C00-868C-149887DDEE54}" type="pres">
      <dgm:prSet presAssocID="{3013BA16-B62C-4BAE-80B5-9D9CABF0362F}" presName="bigChev" presStyleLbl="node1" presStyleIdx="3" presStyleCnt="5" custScaleX="488200"/>
      <dgm:spPr/>
      <dgm:t>
        <a:bodyPr/>
        <a:lstStyle/>
        <a:p>
          <a:endParaRPr lang="en-GB"/>
        </a:p>
      </dgm:t>
    </dgm:pt>
    <dgm:pt modelId="{550095BC-4D5B-40BC-98E7-E551729A2DA8}" type="pres">
      <dgm:prSet presAssocID="{3013BA16-B62C-4BAE-80B5-9D9CABF0362F}" presName="vSp" presStyleCnt="0"/>
      <dgm:spPr/>
    </dgm:pt>
    <dgm:pt modelId="{055699AF-8FB3-45C5-9824-523A28B9B3B3}" type="pres">
      <dgm:prSet presAssocID="{216E90D0-2591-4053-BDDF-4546929E5FFB}" presName="horFlow" presStyleCnt="0"/>
      <dgm:spPr/>
    </dgm:pt>
    <dgm:pt modelId="{3B2D0BD0-AC45-4E1A-B917-BB48F5D60664}" type="pres">
      <dgm:prSet presAssocID="{216E90D0-2591-4053-BDDF-4546929E5FFB}" presName="bigChev" presStyleLbl="node1" presStyleIdx="4" presStyleCnt="5" custScaleX="488200"/>
      <dgm:spPr/>
      <dgm:t>
        <a:bodyPr/>
        <a:lstStyle/>
        <a:p>
          <a:endParaRPr lang="en-GB"/>
        </a:p>
      </dgm:t>
    </dgm:pt>
  </dgm:ptLst>
  <dgm:cxnLst>
    <dgm:cxn modelId="{B9C91677-E2BA-493F-99EC-959F95BE051C}" srcId="{A99EC349-89DB-44A7-875F-0209A5638C92}" destId="{7832F3DF-B0A6-4272-B561-5F6FE2105F93}" srcOrd="2" destOrd="0" parTransId="{6484A33E-C361-4B1B-A069-2AC78464AF40}" sibTransId="{CE6DC676-A84F-4A75-B4ED-47C9CC10B6BF}"/>
    <dgm:cxn modelId="{6D0D8DCF-3F0E-451E-8622-E38C74E9690A}" type="presOf" srcId="{7832F3DF-B0A6-4272-B561-5F6FE2105F93}" destId="{1EC3553D-214D-4648-8F87-B1C2FD2AE196}" srcOrd="0" destOrd="0" presId="urn:microsoft.com/office/officeart/2005/8/layout/lProcess3"/>
    <dgm:cxn modelId="{27BEF100-EE33-4FA3-BC46-F94A38D6FBF4}" srcId="{A99EC349-89DB-44A7-875F-0209A5638C92}" destId="{3013BA16-B62C-4BAE-80B5-9D9CABF0362F}" srcOrd="3" destOrd="0" parTransId="{F065F419-C4D2-4C7C-9B5C-6B37BBBF5100}" sibTransId="{FE773F4B-6F55-44B0-A008-32C874344387}"/>
    <dgm:cxn modelId="{6E62903E-3663-49FD-9E11-04530CB7EB63}" type="presOf" srcId="{A99EC349-89DB-44A7-875F-0209A5638C92}" destId="{A218EC9E-81D1-4CFF-B530-79B2C984BC18}" srcOrd="0" destOrd="0" presId="urn:microsoft.com/office/officeart/2005/8/layout/lProcess3"/>
    <dgm:cxn modelId="{E69E9239-8E5F-47B0-834B-4BB2664E0191}" srcId="{A99EC349-89DB-44A7-875F-0209A5638C92}" destId="{FEB93BCB-0136-4670-9837-70FF698140EA}" srcOrd="0" destOrd="0" parTransId="{CCFCC8E8-EF4D-497A-A089-6B7E64A7B172}" sibTransId="{E4371A24-BB6F-4936-954D-E4E9B4AB81AE}"/>
    <dgm:cxn modelId="{17EBEE57-8199-4714-826A-94B87B79D2DC}" type="presOf" srcId="{FEB93BCB-0136-4670-9837-70FF698140EA}" destId="{45914D63-B49B-42B2-81F8-158DFF204D0A}" srcOrd="0" destOrd="0" presId="urn:microsoft.com/office/officeart/2005/8/layout/lProcess3"/>
    <dgm:cxn modelId="{38DDCF82-CCD5-4F1F-A776-CAA81E2145C0}" type="presOf" srcId="{216E90D0-2591-4053-BDDF-4546929E5FFB}" destId="{3B2D0BD0-AC45-4E1A-B917-BB48F5D60664}" srcOrd="0" destOrd="0" presId="urn:microsoft.com/office/officeart/2005/8/layout/lProcess3"/>
    <dgm:cxn modelId="{48F7D5A8-B443-4D61-B875-827504392367}" type="presOf" srcId="{3013BA16-B62C-4BAE-80B5-9D9CABF0362F}" destId="{C853E9D3-71DC-4C00-868C-149887DDEE54}" srcOrd="0" destOrd="0" presId="urn:microsoft.com/office/officeart/2005/8/layout/lProcess3"/>
    <dgm:cxn modelId="{B962D527-2B40-4C07-B9D1-6F51D2FF0820}" srcId="{A99EC349-89DB-44A7-875F-0209A5638C92}" destId="{216E90D0-2591-4053-BDDF-4546929E5FFB}" srcOrd="4" destOrd="0" parTransId="{B2D0A8F2-B1AF-4D85-B774-3B8A0E10B95F}" sibTransId="{E5AB8685-7FD8-452B-9038-1FDC34C6AAFB}"/>
    <dgm:cxn modelId="{F9121E7C-7290-4473-81E0-A584BF8D0FE8}" srcId="{A99EC349-89DB-44A7-875F-0209A5638C92}" destId="{792655AC-B402-47BC-8BD8-9DFC6A97B2C6}" srcOrd="1" destOrd="0" parTransId="{F628F952-B3D7-484F-AB1C-809D87E97054}" sibTransId="{B5C717FA-71E6-43A5-8F48-9BBE952D950C}"/>
    <dgm:cxn modelId="{DE226F60-1D88-45E5-A4C6-47DF6286D9A9}" type="presOf" srcId="{792655AC-B402-47BC-8BD8-9DFC6A97B2C6}" destId="{9C257487-F8FA-47B3-B0B5-57D025A23E99}" srcOrd="0" destOrd="0" presId="urn:microsoft.com/office/officeart/2005/8/layout/lProcess3"/>
    <dgm:cxn modelId="{7CDFD482-EBA4-44C0-8E6E-0D318F4E570C}" type="presParOf" srcId="{A218EC9E-81D1-4CFF-B530-79B2C984BC18}" destId="{C22C1E1C-BCC4-4625-9AF9-688BCC785231}" srcOrd="0" destOrd="0" presId="urn:microsoft.com/office/officeart/2005/8/layout/lProcess3"/>
    <dgm:cxn modelId="{A2F454D3-AE3E-4B11-A535-53E4F8FF2D27}" type="presParOf" srcId="{C22C1E1C-BCC4-4625-9AF9-688BCC785231}" destId="{45914D63-B49B-42B2-81F8-158DFF204D0A}" srcOrd="0" destOrd="0" presId="urn:microsoft.com/office/officeart/2005/8/layout/lProcess3"/>
    <dgm:cxn modelId="{A9CDCF18-92A8-4BD0-806A-E26D19E480E7}" type="presParOf" srcId="{A218EC9E-81D1-4CFF-B530-79B2C984BC18}" destId="{F1FA5C66-BBCE-4658-917E-11C660550487}" srcOrd="1" destOrd="0" presId="urn:microsoft.com/office/officeart/2005/8/layout/lProcess3"/>
    <dgm:cxn modelId="{0CE0D37F-1E80-43B0-8529-5B8839D66F37}" type="presParOf" srcId="{A218EC9E-81D1-4CFF-B530-79B2C984BC18}" destId="{99BB07CB-21BE-458A-BE63-321A5CCB6967}" srcOrd="2" destOrd="0" presId="urn:microsoft.com/office/officeart/2005/8/layout/lProcess3"/>
    <dgm:cxn modelId="{11C7DAE3-D616-4ECA-A96D-4626B929FDB8}" type="presParOf" srcId="{99BB07CB-21BE-458A-BE63-321A5CCB6967}" destId="{9C257487-F8FA-47B3-B0B5-57D025A23E99}" srcOrd="0" destOrd="0" presId="urn:microsoft.com/office/officeart/2005/8/layout/lProcess3"/>
    <dgm:cxn modelId="{041C2EE4-E808-4186-9A1E-7F0DFBA631B8}" type="presParOf" srcId="{A218EC9E-81D1-4CFF-B530-79B2C984BC18}" destId="{B6635446-7D4D-4EA5-9495-A9FAFF954711}" srcOrd="3" destOrd="0" presId="urn:microsoft.com/office/officeart/2005/8/layout/lProcess3"/>
    <dgm:cxn modelId="{C1422AAB-9643-455B-B06F-8D5CABECD764}" type="presParOf" srcId="{A218EC9E-81D1-4CFF-B530-79B2C984BC18}" destId="{25CFCA02-4040-46E9-A617-5F66B808EE06}" srcOrd="4" destOrd="0" presId="urn:microsoft.com/office/officeart/2005/8/layout/lProcess3"/>
    <dgm:cxn modelId="{6D93D68D-CEDD-4751-8A4E-048BDA3F6532}" type="presParOf" srcId="{25CFCA02-4040-46E9-A617-5F66B808EE06}" destId="{1EC3553D-214D-4648-8F87-B1C2FD2AE196}" srcOrd="0" destOrd="0" presId="urn:microsoft.com/office/officeart/2005/8/layout/lProcess3"/>
    <dgm:cxn modelId="{DC7F0A50-6E7D-45E5-A54C-40B27E7235A4}" type="presParOf" srcId="{A218EC9E-81D1-4CFF-B530-79B2C984BC18}" destId="{4F6EC1B9-1F13-4928-A4C2-05942B9F0278}" srcOrd="5" destOrd="0" presId="urn:microsoft.com/office/officeart/2005/8/layout/lProcess3"/>
    <dgm:cxn modelId="{C8BFD7E2-D543-4CCA-83D8-081FA6F62D4D}" type="presParOf" srcId="{A218EC9E-81D1-4CFF-B530-79B2C984BC18}" destId="{61F3309A-D74A-4A98-AD58-1A47E67BFF8D}" srcOrd="6" destOrd="0" presId="urn:microsoft.com/office/officeart/2005/8/layout/lProcess3"/>
    <dgm:cxn modelId="{8736CEB3-95FE-4F91-9FCD-1EB6FB70FB1A}" type="presParOf" srcId="{61F3309A-D74A-4A98-AD58-1A47E67BFF8D}" destId="{C853E9D3-71DC-4C00-868C-149887DDEE54}" srcOrd="0" destOrd="0" presId="urn:microsoft.com/office/officeart/2005/8/layout/lProcess3"/>
    <dgm:cxn modelId="{B3D3415C-E1E1-4E3E-BBBF-23F4CAC884A0}" type="presParOf" srcId="{A218EC9E-81D1-4CFF-B530-79B2C984BC18}" destId="{550095BC-4D5B-40BC-98E7-E551729A2DA8}" srcOrd="7" destOrd="0" presId="urn:microsoft.com/office/officeart/2005/8/layout/lProcess3"/>
    <dgm:cxn modelId="{31C90A92-F922-4E72-B57D-8498C0F61E16}" type="presParOf" srcId="{A218EC9E-81D1-4CFF-B530-79B2C984BC18}" destId="{055699AF-8FB3-45C5-9824-523A28B9B3B3}" srcOrd="8" destOrd="0" presId="urn:microsoft.com/office/officeart/2005/8/layout/lProcess3"/>
    <dgm:cxn modelId="{3ADDCCE8-6C6B-4F36-8F43-61B08BC8D82A}" type="presParOf" srcId="{055699AF-8FB3-45C5-9824-523A28B9B3B3}" destId="{3B2D0BD0-AC45-4E1A-B917-BB48F5D60664}"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F3BED5-81A5-4CCF-BBFB-88E6D4F98AD7}"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en-GB"/>
        </a:p>
      </dgm:t>
    </dgm:pt>
    <dgm:pt modelId="{DB2F3A69-C219-4CB9-9329-C3592253A0D4}">
      <dgm:prSet phldrT="[Text]"/>
      <dgm:spPr/>
      <dgm:t>
        <a:bodyPr/>
        <a:lstStyle/>
        <a:p>
          <a:r>
            <a:rPr lang="en-GB" dirty="0" smtClean="0"/>
            <a:t>Purpose</a:t>
          </a:r>
          <a:endParaRPr lang="en-GB" dirty="0"/>
        </a:p>
      </dgm:t>
    </dgm:pt>
    <dgm:pt modelId="{C743A098-5E31-4A38-9754-FFFB6C9C056A}" type="parTrans" cxnId="{40C32D87-F333-48CE-B826-836978A546BF}">
      <dgm:prSet/>
      <dgm:spPr/>
      <dgm:t>
        <a:bodyPr/>
        <a:lstStyle/>
        <a:p>
          <a:endParaRPr lang="en-GB"/>
        </a:p>
      </dgm:t>
    </dgm:pt>
    <dgm:pt modelId="{E80FCCAB-6A94-4153-8C47-C7FC9790BAEB}" type="sibTrans" cxnId="{40C32D87-F333-48CE-B826-836978A546BF}">
      <dgm:prSet/>
      <dgm:spPr/>
      <dgm:t>
        <a:bodyPr/>
        <a:lstStyle/>
        <a:p>
          <a:endParaRPr lang="en-GB"/>
        </a:p>
      </dgm:t>
    </dgm:pt>
    <dgm:pt modelId="{09EDD98F-6EFB-424B-A71F-1F9CC92D9A9B}">
      <dgm:prSet phldrT="[Text]" custT="1"/>
      <dgm:spPr/>
      <dgm:t>
        <a:bodyPr/>
        <a:lstStyle/>
        <a:p>
          <a:r>
            <a:rPr lang="en-GB" sz="1800" dirty="0" smtClean="0">
              <a:solidFill>
                <a:schemeClr val="tx2"/>
              </a:solidFill>
              <a:latin typeface="Arial" panose="020B0604020202020204" pitchFamily="34" charset="0"/>
              <a:cs typeface="Arial" panose="020B0604020202020204" pitchFamily="34" charset="0"/>
            </a:rPr>
            <a:t>To improve understanding, pathways and outcomes regarding self-neglect cases in the IOM</a:t>
          </a:r>
          <a:endParaRPr lang="en-GB" sz="1800" dirty="0">
            <a:solidFill>
              <a:schemeClr val="tx2"/>
            </a:solidFill>
            <a:latin typeface="Arial" panose="020B0604020202020204" pitchFamily="34" charset="0"/>
            <a:cs typeface="Arial" panose="020B0604020202020204" pitchFamily="34" charset="0"/>
          </a:endParaRPr>
        </a:p>
      </dgm:t>
    </dgm:pt>
    <dgm:pt modelId="{B8CB81BE-0E09-4ECC-B1AE-76DB5A5E372C}" type="parTrans" cxnId="{F843D6AD-5D54-48E4-80D6-8255B7BA2A9E}">
      <dgm:prSet/>
      <dgm:spPr/>
      <dgm:t>
        <a:bodyPr/>
        <a:lstStyle/>
        <a:p>
          <a:endParaRPr lang="en-GB"/>
        </a:p>
      </dgm:t>
    </dgm:pt>
    <dgm:pt modelId="{9F3313C2-130A-46FA-B42F-5214CEF757FC}" type="sibTrans" cxnId="{F843D6AD-5D54-48E4-80D6-8255B7BA2A9E}">
      <dgm:prSet/>
      <dgm:spPr/>
      <dgm:t>
        <a:bodyPr/>
        <a:lstStyle/>
        <a:p>
          <a:endParaRPr lang="en-GB"/>
        </a:p>
      </dgm:t>
    </dgm:pt>
    <dgm:pt modelId="{A06B6F05-346E-48B8-8C15-B3379CBA45DC}">
      <dgm:prSet phldrT="[Text]"/>
      <dgm:spPr/>
      <dgm:t>
        <a:bodyPr/>
        <a:lstStyle/>
        <a:p>
          <a:r>
            <a:rPr lang="en-GB" dirty="0" smtClean="0"/>
            <a:t>Aims</a:t>
          </a:r>
          <a:endParaRPr lang="en-GB" dirty="0"/>
        </a:p>
      </dgm:t>
    </dgm:pt>
    <dgm:pt modelId="{AC8860EF-85E5-4589-A060-BF6631945BA0}" type="parTrans" cxnId="{52EC2688-DB43-4672-9530-E5CC42F14618}">
      <dgm:prSet/>
      <dgm:spPr/>
      <dgm:t>
        <a:bodyPr/>
        <a:lstStyle/>
        <a:p>
          <a:endParaRPr lang="en-GB"/>
        </a:p>
      </dgm:t>
    </dgm:pt>
    <dgm:pt modelId="{1ABB6357-7CD5-44C5-A5F8-E58776BD2435}" type="sibTrans" cxnId="{52EC2688-DB43-4672-9530-E5CC42F14618}">
      <dgm:prSet/>
      <dgm:spPr/>
      <dgm:t>
        <a:bodyPr/>
        <a:lstStyle/>
        <a:p>
          <a:endParaRPr lang="en-GB"/>
        </a:p>
      </dgm:t>
    </dgm:pt>
    <dgm:pt modelId="{9FA005A7-761A-4A9E-83F7-863FD3FC38CE}">
      <dgm:prSet phldrT="[Text]" custT="1"/>
      <dgm:spPr/>
      <dgm:t>
        <a:bodyPr/>
        <a:lstStyle/>
        <a:p>
          <a:endParaRPr lang="en-GB" sz="1800" dirty="0"/>
        </a:p>
      </dgm:t>
    </dgm:pt>
    <dgm:pt modelId="{1912D532-FED8-4118-BE37-5A0DBDD4600F}" type="parTrans" cxnId="{B621F7F2-929E-458B-BCD7-F5BD58152536}">
      <dgm:prSet/>
      <dgm:spPr/>
      <dgm:t>
        <a:bodyPr/>
        <a:lstStyle/>
        <a:p>
          <a:endParaRPr lang="en-GB"/>
        </a:p>
      </dgm:t>
    </dgm:pt>
    <dgm:pt modelId="{1FA4C252-F408-440B-8A04-ED1F452938DC}" type="sibTrans" cxnId="{B621F7F2-929E-458B-BCD7-F5BD58152536}">
      <dgm:prSet/>
      <dgm:spPr/>
      <dgm:t>
        <a:bodyPr/>
        <a:lstStyle/>
        <a:p>
          <a:endParaRPr lang="en-GB"/>
        </a:p>
      </dgm:t>
    </dgm:pt>
    <dgm:pt modelId="{7BF6263D-F9E2-43F8-AAC3-E786FB221006}">
      <dgm:prSet custT="1"/>
      <dgm:spPr/>
      <dgm:t>
        <a:bodyPr/>
        <a:lstStyle/>
        <a:p>
          <a:r>
            <a:rPr lang="en-GB" sz="1800" dirty="0" smtClean="0"/>
            <a:t> </a:t>
          </a:r>
          <a:r>
            <a:rPr lang="en-GB" sz="1800" dirty="0">
              <a:solidFill>
                <a:schemeClr val="tx2"/>
              </a:solidFill>
            </a:rPr>
            <a:t>Enhanced knowledge of self-neglect and of the legal framework surrounding it</a:t>
          </a:r>
        </a:p>
      </dgm:t>
    </dgm:pt>
    <dgm:pt modelId="{2FB29DA6-C46F-4D94-97D5-C891B8598250}" type="parTrans" cxnId="{13C2637D-E4AD-4A91-A3FF-90E475E30E94}">
      <dgm:prSet/>
      <dgm:spPr/>
      <dgm:t>
        <a:bodyPr/>
        <a:lstStyle/>
        <a:p>
          <a:endParaRPr lang="en-GB"/>
        </a:p>
      </dgm:t>
    </dgm:pt>
    <dgm:pt modelId="{711198E4-C9CD-4A42-95DD-0CA64112B90B}" type="sibTrans" cxnId="{13C2637D-E4AD-4A91-A3FF-90E475E30E94}">
      <dgm:prSet/>
      <dgm:spPr/>
      <dgm:t>
        <a:bodyPr/>
        <a:lstStyle/>
        <a:p>
          <a:endParaRPr lang="en-GB"/>
        </a:p>
      </dgm:t>
    </dgm:pt>
    <dgm:pt modelId="{2004F0CD-C335-48B0-B538-AFF1E465B210}">
      <dgm:prSet custT="1"/>
      <dgm:spPr/>
      <dgm:t>
        <a:bodyPr/>
        <a:lstStyle/>
        <a:p>
          <a:r>
            <a:rPr lang="en-GB" sz="1800" dirty="0" smtClean="0">
              <a:solidFill>
                <a:schemeClr val="tx2"/>
              </a:solidFill>
            </a:rPr>
            <a:t> </a:t>
          </a:r>
          <a:r>
            <a:rPr lang="en-GB" sz="1800" dirty="0">
              <a:solidFill>
                <a:schemeClr val="tx2"/>
              </a:solidFill>
            </a:rPr>
            <a:t>Fit for purpose assessment skills</a:t>
          </a:r>
        </a:p>
      </dgm:t>
    </dgm:pt>
    <dgm:pt modelId="{9929CA36-2EE9-4864-A36E-DE4E14FFC138}" type="parTrans" cxnId="{7D144E06-CD39-443B-9211-0D6D4BD0A31B}">
      <dgm:prSet/>
      <dgm:spPr/>
      <dgm:t>
        <a:bodyPr/>
        <a:lstStyle/>
        <a:p>
          <a:endParaRPr lang="en-GB"/>
        </a:p>
      </dgm:t>
    </dgm:pt>
    <dgm:pt modelId="{9C34897A-2F05-4DC2-B2DD-A9433330936B}" type="sibTrans" cxnId="{7D144E06-CD39-443B-9211-0D6D4BD0A31B}">
      <dgm:prSet/>
      <dgm:spPr/>
      <dgm:t>
        <a:bodyPr/>
        <a:lstStyle/>
        <a:p>
          <a:endParaRPr lang="en-GB"/>
        </a:p>
      </dgm:t>
    </dgm:pt>
    <dgm:pt modelId="{952F5853-11B3-4982-9FE2-25B5F246EC00}">
      <dgm:prSet custT="1"/>
      <dgm:spPr/>
      <dgm:t>
        <a:bodyPr/>
        <a:lstStyle/>
        <a:p>
          <a:r>
            <a:rPr lang="en-GB" sz="1800" dirty="0" smtClean="0">
              <a:solidFill>
                <a:schemeClr val="tx2"/>
              </a:solidFill>
            </a:rPr>
            <a:t> Consistency </a:t>
          </a:r>
          <a:r>
            <a:rPr lang="en-GB" sz="1800" dirty="0">
              <a:solidFill>
                <a:schemeClr val="tx2"/>
              </a:solidFill>
            </a:rPr>
            <a:t>in decision making and clear and consistent exit strategies</a:t>
          </a:r>
        </a:p>
      </dgm:t>
    </dgm:pt>
    <dgm:pt modelId="{6A81A8EB-6F51-4EC6-84E5-7CA5CE433A63}" type="parTrans" cxnId="{05858106-9E57-497A-9A5A-28F822B9DE1C}">
      <dgm:prSet/>
      <dgm:spPr/>
      <dgm:t>
        <a:bodyPr/>
        <a:lstStyle/>
        <a:p>
          <a:endParaRPr lang="en-GB"/>
        </a:p>
      </dgm:t>
    </dgm:pt>
    <dgm:pt modelId="{D437523A-F174-49D5-B3CD-A97515537F51}" type="sibTrans" cxnId="{05858106-9E57-497A-9A5A-28F822B9DE1C}">
      <dgm:prSet/>
      <dgm:spPr/>
      <dgm:t>
        <a:bodyPr/>
        <a:lstStyle/>
        <a:p>
          <a:endParaRPr lang="en-GB"/>
        </a:p>
      </dgm:t>
    </dgm:pt>
    <dgm:pt modelId="{69FECC75-C5A1-4F24-A941-C85AEA28E73F}">
      <dgm:prSet custT="1"/>
      <dgm:spPr/>
      <dgm:t>
        <a:bodyPr/>
        <a:lstStyle/>
        <a:p>
          <a:r>
            <a:rPr lang="en-GB" sz="1800" dirty="0" smtClean="0">
              <a:solidFill>
                <a:schemeClr val="tx2"/>
              </a:solidFill>
            </a:rPr>
            <a:t> </a:t>
          </a:r>
          <a:r>
            <a:rPr lang="en-GB" sz="1800" dirty="0">
              <a:solidFill>
                <a:schemeClr val="tx2"/>
              </a:solidFill>
            </a:rPr>
            <a:t>Cultural change - relationship-building skills and a </a:t>
          </a:r>
          <a:r>
            <a:rPr lang="en-GB" sz="1800" dirty="0" smtClean="0">
              <a:solidFill>
                <a:schemeClr val="tx2"/>
              </a:solidFill>
            </a:rPr>
            <a:t>client-centred approach</a:t>
          </a:r>
          <a:endParaRPr lang="en-GB" sz="1800" dirty="0">
            <a:solidFill>
              <a:schemeClr val="tx2"/>
            </a:solidFill>
          </a:endParaRPr>
        </a:p>
      </dgm:t>
    </dgm:pt>
    <dgm:pt modelId="{C800880D-4D6B-441E-B2F1-DF793332A8E2}" type="parTrans" cxnId="{EF707DDA-37B3-4E48-9525-56551C53C95F}">
      <dgm:prSet/>
      <dgm:spPr/>
      <dgm:t>
        <a:bodyPr/>
        <a:lstStyle/>
        <a:p>
          <a:endParaRPr lang="en-GB"/>
        </a:p>
      </dgm:t>
    </dgm:pt>
    <dgm:pt modelId="{48BDD55D-0F40-4E27-95FA-06C869050417}" type="sibTrans" cxnId="{EF707DDA-37B3-4E48-9525-56551C53C95F}">
      <dgm:prSet/>
      <dgm:spPr/>
      <dgm:t>
        <a:bodyPr/>
        <a:lstStyle/>
        <a:p>
          <a:endParaRPr lang="en-GB"/>
        </a:p>
      </dgm:t>
    </dgm:pt>
    <dgm:pt modelId="{1EE2D0F7-A1F0-429C-8013-E1780AF9441F}">
      <dgm:prSet custT="1"/>
      <dgm:spPr/>
      <dgm:t>
        <a:bodyPr/>
        <a:lstStyle/>
        <a:p>
          <a:r>
            <a:rPr lang="en-GB" sz="1800" dirty="0" smtClean="0">
              <a:solidFill>
                <a:schemeClr val="tx2"/>
              </a:solidFill>
            </a:rPr>
            <a:t> </a:t>
          </a:r>
          <a:r>
            <a:rPr lang="en-GB" sz="1800" dirty="0">
              <a:solidFill>
                <a:schemeClr val="tx2"/>
              </a:solidFill>
            </a:rPr>
            <a:t>Effective multidisciplinary </a:t>
          </a:r>
          <a:r>
            <a:rPr lang="en-GB" sz="1800" dirty="0" smtClean="0">
              <a:solidFill>
                <a:schemeClr val="tx2"/>
              </a:solidFill>
            </a:rPr>
            <a:t>working</a:t>
          </a:r>
          <a:endParaRPr lang="en-GB" sz="1800" dirty="0">
            <a:solidFill>
              <a:schemeClr val="tx2"/>
            </a:solidFill>
          </a:endParaRPr>
        </a:p>
      </dgm:t>
    </dgm:pt>
    <dgm:pt modelId="{18A295E2-57B3-4A76-925E-CAE2D4825AEF}" type="parTrans" cxnId="{A22FDF0F-D94B-406C-85C8-976472E51651}">
      <dgm:prSet/>
      <dgm:spPr/>
      <dgm:t>
        <a:bodyPr/>
        <a:lstStyle/>
        <a:p>
          <a:endParaRPr lang="en-GB"/>
        </a:p>
      </dgm:t>
    </dgm:pt>
    <dgm:pt modelId="{908A87AE-0E27-47FA-A0EC-BE639365B56C}" type="sibTrans" cxnId="{A22FDF0F-D94B-406C-85C8-976472E51651}">
      <dgm:prSet/>
      <dgm:spPr/>
      <dgm:t>
        <a:bodyPr/>
        <a:lstStyle/>
        <a:p>
          <a:endParaRPr lang="en-GB"/>
        </a:p>
      </dgm:t>
    </dgm:pt>
    <dgm:pt modelId="{7E029706-255D-40C9-BEDF-976FB07566FC}">
      <dgm:prSet custT="1"/>
      <dgm:spPr/>
      <dgm:t>
        <a:bodyPr/>
        <a:lstStyle/>
        <a:p>
          <a:r>
            <a:rPr lang="en-GB" sz="1800" dirty="0" smtClean="0">
              <a:solidFill>
                <a:schemeClr val="tx2"/>
              </a:solidFill>
            </a:rPr>
            <a:t> </a:t>
          </a:r>
          <a:r>
            <a:rPr lang="en-GB" sz="1800" dirty="0">
              <a:solidFill>
                <a:schemeClr val="tx2"/>
              </a:solidFill>
            </a:rPr>
            <a:t>Embed collaborative and person led approach</a:t>
          </a:r>
        </a:p>
      </dgm:t>
    </dgm:pt>
    <dgm:pt modelId="{C166ECBD-807B-4796-8D45-5B0C942A496A}" type="parTrans" cxnId="{41197E9F-B87C-44E9-A780-3C92CEA066B5}">
      <dgm:prSet/>
      <dgm:spPr/>
      <dgm:t>
        <a:bodyPr/>
        <a:lstStyle/>
        <a:p>
          <a:endParaRPr lang="en-GB"/>
        </a:p>
      </dgm:t>
    </dgm:pt>
    <dgm:pt modelId="{87BBF69C-A816-45C6-965B-76A71890ECFD}" type="sibTrans" cxnId="{41197E9F-B87C-44E9-A780-3C92CEA066B5}">
      <dgm:prSet/>
      <dgm:spPr/>
      <dgm:t>
        <a:bodyPr/>
        <a:lstStyle/>
        <a:p>
          <a:endParaRPr lang="en-GB"/>
        </a:p>
      </dgm:t>
    </dgm:pt>
    <dgm:pt modelId="{31565D89-CCB0-48F8-8FE1-2017FBCAA89D}">
      <dgm:prSet custT="1"/>
      <dgm:spPr/>
      <dgm:t>
        <a:bodyPr/>
        <a:lstStyle/>
        <a:p>
          <a:r>
            <a:rPr lang="en-GB" sz="1800" dirty="0" smtClean="0">
              <a:solidFill>
                <a:schemeClr val="tx2"/>
              </a:solidFill>
            </a:rPr>
            <a:t> </a:t>
          </a:r>
          <a:r>
            <a:rPr lang="en-GB" sz="1800" dirty="0">
              <a:solidFill>
                <a:schemeClr val="tx2"/>
              </a:solidFill>
            </a:rPr>
            <a:t>Agreed risk tool which prompts questions on life history and causal factors</a:t>
          </a:r>
        </a:p>
      </dgm:t>
    </dgm:pt>
    <dgm:pt modelId="{13C67BFC-A202-459B-ACB6-7A9726966826}" type="parTrans" cxnId="{D6B1FA22-52C4-47E5-A277-3E90C93588CA}">
      <dgm:prSet/>
      <dgm:spPr/>
      <dgm:t>
        <a:bodyPr/>
        <a:lstStyle/>
        <a:p>
          <a:endParaRPr lang="en-GB"/>
        </a:p>
      </dgm:t>
    </dgm:pt>
    <dgm:pt modelId="{088E8EAE-1074-43C4-9540-05EC2B0466CB}" type="sibTrans" cxnId="{D6B1FA22-52C4-47E5-A277-3E90C93588CA}">
      <dgm:prSet/>
      <dgm:spPr/>
      <dgm:t>
        <a:bodyPr/>
        <a:lstStyle/>
        <a:p>
          <a:endParaRPr lang="en-GB"/>
        </a:p>
      </dgm:t>
    </dgm:pt>
    <dgm:pt modelId="{7106D460-DC69-4906-BED8-BEBB507A6A10}" type="pres">
      <dgm:prSet presAssocID="{F6F3BED5-81A5-4CCF-BBFB-88E6D4F98AD7}" presName="linearFlow" presStyleCnt="0">
        <dgm:presLayoutVars>
          <dgm:dir/>
          <dgm:animLvl val="lvl"/>
          <dgm:resizeHandles val="exact"/>
        </dgm:presLayoutVars>
      </dgm:prSet>
      <dgm:spPr/>
      <dgm:t>
        <a:bodyPr/>
        <a:lstStyle/>
        <a:p>
          <a:endParaRPr lang="en-GB"/>
        </a:p>
      </dgm:t>
    </dgm:pt>
    <dgm:pt modelId="{03F7C38E-FC4C-491E-AF1C-69ABCE7003FC}" type="pres">
      <dgm:prSet presAssocID="{DB2F3A69-C219-4CB9-9329-C3592253A0D4}" presName="composite" presStyleCnt="0"/>
      <dgm:spPr/>
    </dgm:pt>
    <dgm:pt modelId="{D7A9689B-D56E-489A-8C5B-986A0C442741}" type="pres">
      <dgm:prSet presAssocID="{DB2F3A69-C219-4CB9-9329-C3592253A0D4}" presName="parentText" presStyleLbl="alignNode1" presStyleIdx="0" presStyleCnt="2">
        <dgm:presLayoutVars>
          <dgm:chMax val="1"/>
          <dgm:bulletEnabled val="1"/>
        </dgm:presLayoutVars>
      </dgm:prSet>
      <dgm:spPr/>
      <dgm:t>
        <a:bodyPr/>
        <a:lstStyle/>
        <a:p>
          <a:endParaRPr lang="en-GB"/>
        </a:p>
      </dgm:t>
    </dgm:pt>
    <dgm:pt modelId="{409B1F8A-BDAD-4E49-B40D-3486BB393086}" type="pres">
      <dgm:prSet presAssocID="{DB2F3A69-C219-4CB9-9329-C3592253A0D4}" presName="descendantText" presStyleLbl="alignAcc1" presStyleIdx="0" presStyleCnt="2" custScaleY="100000">
        <dgm:presLayoutVars>
          <dgm:bulletEnabled val="1"/>
        </dgm:presLayoutVars>
      </dgm:prSet>
      <dgm:spPr/>
      <dgm:t>
        <a:bodyPr/>
        <a:lstStyle/>
        <a:p>
          <a:endParaRPr lang="en-GB"/>
        </a:p>
      </dgm:t>
    </dgm:pt>
    <dgm:pt modelId="{EC7395BF-7D10-4852-8AA5-C628F823D732}" type="pres">
      <dgm:prSet presAssocID="{E80FCCAB-6A94-4153-8C47-C7FC9790BAEB}" presName="sp" presStyleCnt="0"/>
      <dgm:spPr/>
    </dgm:pt>
    <dgm:pt modelId="{93D00E3B-C3A8-4957-A377-107414093B4A}" type="pres">
      <dgm:prSet presAssocID="{A06B6F05-346E-48B8-8C15-B3379CBA45DC}" presName="composite" presStyleCnt="0"/>
      <dgm:spPr/>
    </dgm:pt>
    <dgm:pt modelId="{902BEB99-B4D7-424D-90AC-AB753F5A3069}" type="pres">
      <dgm:prSet presAssocID="{A06B6F05-346E-48B8-8C15-B3379CBA45DC}" presName="parentText" presStyleLbl="alignNode1" presStyleIdx="1" presStyleCnt="2" custLinFactY="-19807" custLinFactNeighborX="31771" custLinFactNeighborY="-100000">
        <dgm:presLayoutVars>
          <dgm:chMax val="1"/>
          <dgm:bulletEnabled val="1"/>
        </dgm:presLayoutVars>
      </dgm:prSet>
      <dgm:spPr/>
      <dgm:t>
        <a:bodyPr/>
        <a:lstStyle/>
        <a:p>
          <a:endParaRPr lang="en-GB"/>
        </a:p>
      </dgm:t>
    </dgm:pt>
    <dgm:pt modelId="{51F563D4-5CFE-4B2F-9E0E-52657C4C534E}" type="pres">
      <dgm:prSet presAssocID="{A06B6F05-346E-48B8-8C15-B3379CBA45DC}" presName="descendantText" presStyleLbl="alignAcc1" presStyleIdx="1" presStyleCnt="2" custScaleX="93253" custScaleY="486818">
        <dgm:presLayoutVars>
          <dgm:bulletEnabled val="1"/>
        </dgm:presLayoutVars>
      </dgm:prSet>
      <dgm:spPr/>
      <dgm:t>
        <a:bodyPr/>
        <a:lstStyle/>
        <a:p>
          <a:endParaRPr lang="en-GB"/>
        </a:p>
      </dgm:t>
    </dgm:pt>
  </dgm:ptLst>
  <dgm:cxnLst>
    <dgm:cxn modelId="{7D144E06-CD39-443B-9211-0D6D4BD0A31B}" srcId="{A06B6F05-346E-48B8-8C15-B3379CBA45DC}" destId="{2004F0CD-C335-48B0-B538-AFF1E465B210}" srcOrd="2" destOrd="0" parTransId="{9929CA36-2EE9-4864-A36E-DE4E14FFC138}" sibTransId="{9C34897A-2F05-4DC2-B2DD-A9433330936B}"/>
    <dgm:cxn modelId="{A1F9F6CC-A8A7-4EA9-B894-1501B1EA6865}" type="presOf" srcId="{A06B6F05-346E-48B8-8C15-B3379CBA45DC}" destId="{902BEB99-B4D7-424D-90AC-AB753F5A3069}" srcOrd="0" destOrd="0" presId="urn:microsoft.com/office/officeart/2005/8/layout/chevron2"/>
    <dgm:cxn modelId="{7B37AC6F-759A-4CF8-B9DD-1FE12931D5B5}" type="presOf" srcId="{31565D89-CCB0-48F8-8FE1-2017FBCAA89D}" destId="{51F563D4-5CFE-4B2F-9E0E-52657C4C534E}" srcOrd="0" destOrd="7" presId="urn:microsoft.com/office/officeart/2005/8/layout/chevron2"/>
    <dgm:cxn modelId="{E1351763-C1B9-450E-AFD0-A33AEB82FFC9}" type="presOf" srcId="{F6F3BED5-81A5-4CCF-BBFB-88E6D4F98AD7}" destId="{7106D460-DC69-4906-BED8-BEBB507A6A10}" srcOrd="0" destOrd="0" presId="urn:microsoft.com/office/officeart/2005/8/layout/chevron2"/>
    <dgm:cxn modelId="{F843D6AD-5D54-48E4-80D6-8255B7BA2A9E}" srcId="{DB2F3A69-C219-4CB9-9329-C3592253A0D4}" destId="{09EDD98F-6EFB-424B-A71F-1F9CC92D9A9B}" srcOrd="0" destOrd="0" parTransId="{B8CB81BE-0E09-4ECC-B1AE-76DB5A5E372C}" sibTransId="{9F3313C2-130A-46FA-B42F-5214CEF757FC}"/>
    <dgm:cxn modelId="{D6B1FA22-52C4-47E5-A277-3E90C93588CA}" srcId="{A06B6F05-346E-48B8-8C15-B3379CBA45DC}" destId="{31565D89-CCB0-48F8-8FE1-2017FBCAA89D}" srcOrd="7" destOrd="0" parTransId="{13C67BFC-A202-459B-ACB6-7A9726966826}" sibTransId="{088E8EAE-1074-43C4-9540-05EC2B0466CB}"/>
    <dgm:cxn modelId="{38F16F71-BB95-4AF8-B306-FA08507B051A}" type="presOf" srcId="{9FA005A7-761A-4A9E-83F7-863FD3FC38CE}" destId="{51F563D4-5CFE-4B2F-9E0E-52657C4C534E}" srcOrd="0" destOrd="0" presId="urn:microsoft.com/office/officeart/2005/8/layout/chevron2"/>
    <dgm:cxn modelId="{6A25974C-594B-428C-BF5C-770717115976}" type="presOf" srcId="{DB2F3A69-C219-4CB9-9329-C3592253A0D4}" destId="{D7A9689B-D56E-489A-8C5B-986A0C442741}" srcOrd="0" destOrd="0" presId="urn:microsoft.com/office/officeart/2005/8/layout/chevron2"/>
    <dgm:cxn modelId="{3D275BEC-80EF-4686-A6DA-6B6909BCE932}" type="presOf" srcId="{69FECC75-C5A1-4F24-A941-C85AEA28E73F}" destId="{51F563D4-5CFE-4B2F-9E0E-52657C4C534E}" srcOrd="0" destOrd="4" presId="urn:microsoft.com/office/officeart/2005/8/layout/chevron2"/>
    <dgm:cxn modelId="{7C256E0F-22B2-4559-9565-7DF07CCC5073}" type="presOf" srcId="{1EE2D0F7-A1F0-429C-8013-E1780AF9441F}" destId="{51F563D4-5CFE-4B2F-9E0E-52657C4C534E}" srcOrd="0" destOrd="5" presId="urn:microsoft.com/office/officeart/2005/8/layout/chevron2"/>
    <dgm:cxn modelId="{40C32D87-F333-48CE-B826-836978A546BF}" srcId="{F6F3BED5-81A5-4CCF-BBFB-88E6D4F98AD7}" destId="{DB2F3A69-C219-4CB9-9329-C3592253A0D4}" srcOrd="0" destOrd="0" parTransId="{C743A098-5E31-4A38-9754-FFFB6C9C056A}" sibTransId="{E80FCCAB-6A94-4153-8C47-C7FC9790BAEB}"/>
    <dgm:cxn modelId="{1F0CB127-76E1-4FFB-8CFF-C789737533E6}" type="presOf" srcId="{09EDD98F-6EFB-424B-A71F-1F9CC92D9A9B}" destId="{409B1F8A-BDAD-4E49-B40D-3486BB393086}" srcOrd="0" destOrd="0" presId="urn:microsoft.com/office/officeart/2005/8/layout/chevron2"/>
    <dgm:cxn modelId="{AE12372A-4FE9-4097-85AA-FA30B92DB031}" type="presOf" srcId="{2004F0CD-C335-48B0-B538-AFF1E465B210}" destId="{51F563D4-5CFE-4B2F-9E0E-52657C4C534E}" srcOrd="0" destOrd="2" presId="urn:microsoft.com/office/officeart/2005/8/layout/chevron2"/>
    <dgm:cxn modelId="{EF707DDA-37B3-4E48-9525-56551C53C95F}" srcId="{A06B6F05-346E-48B8-8C15-B3379CBA45DC}" destId="{69FECC75-C5A1-4F24-A941-C85AEA28E73F}" srcOrd="4" destOrd="0" parTransId="{C800880D-4D6B-441E-B2F1-DF793332A8E2}" sibTransId="{48BDD55D-0F40-4E27-95FA-06C869050417}"/>
    <dgm:cxn modelId="{05858106-9E57-497A-9A5A-28F822B9DE1C}" srcId="{A06B6F05-346E-48B8-8C15-B3379CBA45DC}" destId="{952F5853-11B3-4982-9FE2-25B5F246EC00}" srcOrd="3" destOrd="0" parTransId="{6A81A8EB-6F51-4EC6-84E5-7CA5CE433A63}" sibTransId="{D437523A-F174-49D5-B3CD-A97515537F51}"/>
    <dgm:cxn modelId="{98603FB4-DBC4-4709-AC0E-FAB9A68C779C}" type="presOf" srcId="{952F5853-11B3-4982-9FE2-25B5F246EC00}" destId="{51F563D4-5CFE-4B2F-9E0E-52657C4C534E}" srcOrd="0" destOrd="3" presId="urn:microsoft.com/office/officeart/2005/8/layout/chevron2"/>
    <dgm:cxn modelId="{B621F7F2-929E-458B-BCD7-F5BD58152536}" srcId="{A06B6F05-346E-48B8-8C15-B3379CBA45DC}" destId="{9FA005A7-761A-4A9E-83F7-863FD3FC38CE}" srcOrd="0" destOrd="0" parTransId="{1912D532-FED8-4118-BE37-5A0DBDD4600F}" sibTransId="{1FA4C252-F408-440B-8A04-ED1F452938DC}"/>
    <dgm:cxn modelId="{13C2637D-E4AD-4A91-A3FF-90E475E30E94}" srcId="{A06B6F05-346E-48B8-8C15-B3379CBA45DC}" destId="{7BF6263D-F9E2-43F8-AAC3-E786FB221006}" srcOrd="1" destOrd="0" parTransId="{2FB29DA6-C46F-4D94-97D5-C891B8598250}" sibTransId="{711198E4-C9CD-4A42-95DD-0CA64112B90B}"/>
    <dgm:cxn modelId="{41197E9F-B87C-44E9-A780-3C92CEA066B5}" srcId="{A06B6F05-346E-48B8-8C15-B3379CBA45DC}" destId="{7E029706-255D-40C9-BEDF-976FB07566FC}" srcOrd="6" destOrd="0" parTransId="{C166ECBD-807B-4796-8D45-5B0C942A496A}" sibTransId="{87BBF69C-A816-45C6-965B-76A71890ECFD}"/>
    <dgm:cxn modelId="{52EC2688-DB43-4672-9530-E5CC42F14618}" srcId="{F6F3BED5-81A5-4CCF-BBFB-88E6D4F98AD7}" destId="{A06B6F05-346E-48B8-8C15-B3379CBA45DC}" srcOrd="1" destOrd="0" parTransId="{AC8860EF-85E5-4589-A060-BF6631945BA0}" sibTransId="{1ABB6357-7CD5-44C5-A5F8-E58776BD2435}"/>
    <dgm:cxn modelId="{27529B7D-0DA1-40D1-A3DA-5057B5B12A6C}" type="presOf" srcId="{7BF6263D-F9E2-43F8-AAC3-E786FB221006}" destId="{51F563D4-5CFE-4B2F-9E0E-52657C4C534E}" srcOrd="0" destOrd="1" presId="urn:microsoft.com/office/officeart/2005/8/layout/chevron2"/>
    <dgm:cxn modelId="{33E1F395-978D-48E7-9185-23AADC70EFBE}" type="presOf" srcId="{7E029706-255D-40C9-BEDF-976FB07566FC}" destId="{51F563D4-5CFE-4B2F-9E0E-52657C4C534E}" srcOrd="0" destOrd="6" presId="urn:microsoft.com/office/officeart/2005/8/layout/chevron2"/>
    <dgm:cxn modelId="{A22FDF0F-D94B-406C-85C8-976472E51651}" srcId="{A06B6F05-346E-48B8-8C15-B3379CBA45DC}" destId="{1EE2D0F7-A1F0-429C-8013-E1780AF9441F}" srcOrd="5" destOrd="0" parTransId="{18A295E2-57B3-4A76-925E-CAE2D4825AEF}" sibTransId="{908A87AE-0E27-47FA-A0EC-BE639365B56C}"/>
    <dgm:cxn modelId="{F0538001-8362-4ACB-BB64-2434455E985B}" type="presParOf" srcId="{7106D460-DC69-4906-BED8-BEBB507A6A10}" destId="{03F7C38E-FC4C-491E-AF1C-69ABCE7003FC}" srcOrd="0" destOrd="0" presId="urn:microsoft.com/office/officeart/2005/8/layout/chevron2"/>
    <dgm:cxn modelId="{9E053EBD-F3D0-4986-AF40-0821B708AD8A}" type="presParOf" srcId="{03F7C38E-FC4C-491E-AF1C-69ABCE7003FC}" destId="{D7A9689B-D56E-489A-8C5B-986A0C442741}" srcOrd="0" destOrd="0" presId="urn:microsoft.com/office/officeart/2005/8/layout/chevron2"/>
    <dgm:cxn modelId="{19C74466-388A-4A20-B210-1A794951FC3C}" type="presParOf" srcId="{03F7C38E-FC4C-491E-AF1C-69ABCE7003FC}" destId="{409B1F8A-BDAD-4E49-B40D-3486BB393086}" srcOrd="1" destOrd="0" presId="urn:microsoft.com/office/officeart/2005/8/layout/chevron2"/>
    <dgm:cxn modelId="{92584D85-FD45-4D12-A476-6FC938AF3189}" type="presParOf" srcId="{7106D460-DC69-4906-BED8-BEBB507A6A10}" destId="{EC7395BF-7D10-4852-8AA5-C628F823D732}" srcOrd="1" destOrd="0" presId="urn:microsoft.com/office/officeart/2005/8/layout/chevron2"/>
    <dgm:cxn modelId="{EE3B0A9E-5677-4963-96B7-6C174E9E1BC6}" type="presParOf" srcId="{7106D460-DC69-4906-BED8-BEBB507A6A10}" destId="{93D00E3B-C3A8-4957-A377-107414093B4A}" srcOrd="2" destOrd="0" presId="urn:microsoft.com/office/officeart/2005/8/layout/chevron2"/>
    <dgm:cxn modelId="{3C099A03-DBAD-40A3-9B8C-20459F3DBD1E}" type="presParOf" srcId="{93D00E3B-C3A8-4957-A377-107414093B4A}" destId="{902BEB99-B4D7-424D-90AC-AB753F5A3069}" srcOrd="0" destOrd="0" presId="urn:microsoft.com/office/officeart/2005/8/layout/chevron2"/>
    <dgm:cxn modelId="{241CB0AE-E5EE-4FC8-855F-BC2E09FED84D}" type="presParOf" srcId="{93D00E3B-C3A8-4957-A377-107414093B4A}" destId="{51F563D4-5CFE-4B2F-9E0E-52657C4C534E}"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CDF6472-E594-4F0F-A9D4-93FB34337572}"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GB"/>
        </a:p>
      </dgm:t>
    </dgm:pt>
    <dgm:pt modelId="{5AF20ED1-70AD-4536-BB4F-4C24C7142924}">
      <dgm:prSet phldrT="[Text]"/>
      <dgm:spPr/>
      <dgm:t>
        <a:bodyPr/>
        <a:lstStyle/>
        <a:p>
          <a:r>
            <a:rPr lang="en-GB" b="1" dirty="0" smtClean="0">
              <a:solidFill>
                <a:srgbClr val="00FFCC"/>
              </a:solidFill>
              <a:latin typeface="Arial" panose="020B0604020202020204" pitchFamily="34" charset="0"/>
              <a:cs typeface="Arial" panose="020B0604020202020204" pitchFamily="34" charset="0"/>
            </a:rPr>
            <a:t>Establish the Picture</a:t>
          </a:r>
          <a:endParaRPr lang="en-GB" b="1" dirty="0">
            <a:solidFill>
              <a:srgbClr val="00FFCC"/>
            </a:solidFill>
            <a:latin typeface="Arial" panose="020B0604020202020204" pitchFamily="34" charset="0"/>
            <a:cs typeface="Arial" panose="020B0604020202020204" pitchFamily="34" charset="0"/>
          </a:endParaRPr>
        </a:p>
      </dgm:t>
    </dgm:pt>
    <dgm:pt modelId="{5B0A3CCA-E1F1-4D3F-BBF2-A7F16B800F86}" type="parTrans" cxnId="{1F55C9FB-E298-4900-AB9F-4BEDB64368D1}">
      <dgm:prSet/>
      <dgm:spPr/>
      <dgm:t>
        <a:bodyPr/>
        <a:lstStyle/>
        <a:p>
          <a:endParaRPr lang="en-GB"/>
        </a:p>
      </dgm:t>
    </dgm:pt>
    <dgm:pt modelId="{4701AC02-52F6-42B2-A6A1-4F5B5615E618}" type="sibTrans" cxnId="{1F55C9FB-E298-4900-AB9F-4BEDB64368D1}">
      <dgm:prSet/>
      <dgm:spPr/>
      <dgm:t>
        <a:bodyPr/>
        <a:lstStyle/>
        <a:p>
          <a:endParaRPr lang="en-GB"/>
        </a:p>
      </dgm:t>
    </dgm:pt>
    <dgm:pt modelId="{0470F214-A5B3-449D-A71C-19BF1DCFFA53}">
      <dgm:prSet phldrT="[Text]" custT="1"/>
      <dgm:spPr/>
      <dgm:t>
        <a:bodyPr/>
        <a:lstStyle/>
        <a:p>
          <a:r>
            <a:rPr lang="en-GB" sz="1600" dirty="0" smtClean="0">
              <a:solidFill>
                <a:schemeClr val="tx2"/>
              </a:solidFill>
              <a:latin typeface="Arial" panose="020B0604020202020204" pitchFamily="34" charset="0"/>
              <a:cs typeface="Arial" panose="020B0604020202020204" pitchFamily="34" charset="0"/>
            </a:rPr>
            <a:t>Undertake  and document risk assessment, capacity assessment, history</a:t>
          </a:r>
          <a:endParaRPr lang="en-GB" sz="1600" dirty="0">
            <a:solidFill>
              <a:schemeClr val="tx2"/>
            </a:solidFill>
            <a:latin typeface="Arial" panose="020B0604020202020204" pitchFamily="34" charset="0"/>
            <a:cs typeface="Arial" panose="020B0604020202020204" pitchFamily="34" charset="0"/>
          </a:endParaRPr>
        </a:p>
      </dgm:t>
    </dgm:pt>
    <dgm:pt modelId="{57395E1B-B382-450A-BAD1-E469C79BB1D6}" type="parTrans" cxnId="{4627F7ED-39D8-4D82-81DE-B9647D115308}">
      <dgm:prSet/>
      <dgm:spPr/>
      <dgm:t>
        <a:bodyPr/>
        <a:lstStyle/>
        <a:p>
          <a:endParaRPr lang="en-GB"/>
        </a:p>
      </dgm:t>
    </dgm:pt>
    <dgm:pt modelId="{B7BCBF90-A2A9-4ED8-9886-0061EACC2444}" type="sibTrans" cxnId="{4627F7ED-39D8-4D82-81DE-B9647D115308}">
      <dgm:prSet/>
      <dgm:spPr/>
      <dgm:t>
        <a:bodyPr/>
        <a:lstStyle/>
        <a:p>
          <a:endParaRPr lang="en-GB"/>
        </a:p>
      </dgm:t>
    </dgm:pt>
    <dgm:pt modelId="{669AB109-2891-4D6F-9546-4BDAB6861791}">
      <dgm:prSet phldrT="[Text]" custT="1"/>
      <dgm:spPr/>
      <dgm:t>
        <a:bodyPr/>
        <a:lstStyle/>
        <a:p>
          <a:r>
            <a:rPr lang="en-GB" sz="1600" dirty="0" smtClean="0">
              <a:solidFill>
                <a:schemeClr val="tx2"/>
              </a:solidFill>
              <a:latin typeface="Arial" panose="020B0604020202020204" pitchFamily="34" charset="0"/>
              <a:cs typeface="Arial" panose="020B0604020202020204" pitchFamily="34" charset="0"/>
            </a:rPr>
            <a:t>Obtain the views of the adult (inquiry)</a:t>
          </a:r>
          <a:endParaRPr lang="en-GB" sz="1600" dirty="0">
            <a:solidFill>
              <a:schemeClr val="tx2"/>
            </a:solidFill>
            <a:latin typeface="Arial" panose="020B0604020202020204" pitchFamily="34" charset="0"/>
            <a:cs typeface="Arial" panose="020B0604020202020204" pitchFamily="34" charset="0"/>
          </a:endParaRPr>
        </a:p>
      </dgm:t>
    </dgm:pt>
    <dgm:pt modelId="{971E8735-9422-4C0B-86FC-77F000C928FE}" type="parTrans" cxnId="{2786D870-8BD4-4211-8519-72B17E02BD79}">
      <dgm:prSet/>
      <dgm:spPr/>
      <dgm:t>
        <a:bodyPr/>
        <a:lstStyle/>
        <a:p>
          <a:endParaRPr lang="en-GB"/>
        </a:p>
      </dgm:t>
    </dgm:pt>
    <dgm:pt modelId="{E84D6192-678D-422A-B696-3CA599A1EFE5}" type="sibTrans" cxnId="{2786D870-8BD4-4211-8519-72B17E02BD79}">
      <dgm:prSet/>
      <dgm:spPr/>
      <dgm:t>
        <a:bodyPr/>
        <a:lstStyle/>
        <a:p>
          <a:endParaRPr lang="en-GB"/>
        </a:p>
      </dgm:t>
    </dgm:pt>
    <dgm:pt modelId="{B7CEB9A3-3C95-49DE-BC69-B3EC85B30765}">
      <dgm:prSet phldrT="[Text]"/>
      <dgm:spPr/>
      <dgm:t>
        <a:bodyPr/>
        <a:lstStyle/>
        <a:p>
          <a:r>
            <a:rPr lang="en-GB" b="1" dirty="0" smtClean="0">
              <a:solidFill>
                <a:srgbClr val="00FFCC"/>
              </a:solidFill>
              <a:latin typeface="Arial" panose="020B0604020202020204" pitchFamily="34" charset="0"/>
              <a:cs typeface="Arial" panose="020B0604020202020204" pitchFamily="34" charset="0"/>
            </a:rPr>
            <a:t>Protection Planning</a:t>
          </a:r>
          <a:endParaRPr lang="en-GB" b="1" dirty="0">
            <a:solidFill>
              <a:srgbClr val="00FFCC"/>
            </a:solidFill>
            <a:latin typeface="Arial" panose="020B0604020202020204" pitchFamily="34" charset="0"/>
            <a:cs typeface="Arial" panose="020B0604020202020204" pitchFamily="34" charset="0"/>
          </a:endParaRPr>
        </a:p>
      </dgm:t>
    </dgm:pt>
    <dgm:pt modelId="{79B4DD56-9FB2-4885-92A2-302FBABC1C37}" type="parTrans" cxnId="{736DB958-97E9-4C92-9E6A-F50E26B4F07E}">
      <dgm:prSet/>
      <dgm:spPr/>
      <dgm:t>
        <a:bodyPr/>
        <a:lstStyle/>
        <a:p>
          <a:endParaRPr lang="en-GB"/>
        </a:p>
      </dgm:t>
    </dgm:pt>
    <dgm:pt modelId="{D1ECDB08-37DB-40F4-85BA-867282764D4D}" type="sibTrans" cxnId="{736DB958-97E9-4C92-9E6A-F50E26B4F07E}">
      <dgm:prSet/>
      <dgm:spPr/>
      <dgm:t>
        <a:bodyPr/>
        <a:lstStyle/>
        <a:p>
          <a:endParaRPr lang="en-GB"/>
        </a:p>
      </dgm:t>
    </dgm:pt>
    <dgm:pt modelId="{AEA14E89-3C68-4FFB-A5DA-718402D5EC01}">
      <dgm:prSet phldrT="[Text]" custT="1"/>
      <dgm:spPr/>
      <dgm:t>
        <a:bodyPr/>
        <a:lstStyle/>
        <a:p>
          <a:r>
            <a:rPr lang="en-GB" sz="1600" dirty="0" smtClean="0">
              <a:solidFill>
                <a:schemeClr val="tx2"/>
              </a:solidFill>
              <a:latin typeface="Arial" panose="020B0604020202020204" pitchFamily="34" charset="0"/>
              <a:cs typeface="Arial" panose="020B0604020202020204" pitchFamily="34" charset="0"/>
            </a:rPr>
            <a:t>Adult has capacity, declining support and intervention by making informed decisions and no immediate risk to adult or others – share information with the adult and other agencies</a:t>
          </a:r>
          <a:endParaRPr lang="en-GB" sz="1600" dirty="0">
            <a:solidFill>
              <a:schemeClr val="tx2"/>
            </a:solidFill>
            <a:latin typeface="Arial" panose="020B0604020202020204" pitchFamily="34" charset="0"/>
            <a:cs typeface="Arial" panose="020B0604020202020204" pitchFamily="34" charset="0"/>
          </a:endParaRPr>
        </a:p>
      </dgm:t>
    </dgm:pt>
    <dgm:pt modelId="{833C9BAF-6FBB-45F6-B374-586C095C61F2}" type="parTrans" cxnId="{9902DC88-87AA-4F39-8777-A27713FB9618}">
      <dgm:prSet/>
      <dgm:spPr/>
      <dgm:t>
        <a:bodyPr/>
        <a:lstStyle/>
        <a:p>
          <a:endParaRPr lang="en-GB"/>
        </a:p>
      </dgm:t>
    </dgm:pt>
    <dgm:pt modelId="{467360F0-B739-422C-AADB-5E3D3617F484}" type="sibTrans" cxnId="{9902DC88-87AA-4F39-8777-A27713FB9618}">
      <dgm:prSet/>
      <dgm:spPr/>
      <dgm:t>
        <a:bodyPr/>
        <a:lstStyle/>
        <a:p>
          <a:endParaRPr lang="en-GB"/>
        </a:p>
      </dgm:t>
    </dgm:pt>
    <dgm:pt modelId="{F7C7E163-9F94-4318-9FDA-4B3C8A78A3A4}">
      <dgm:prSet phldrT="[Text]" custT="1"/>
      <dgm:spPr/>
      <dgm:t>
        <a:bodyPr/>
        <a:lstStyle/>
        <a:p>
          <a:r>
            <a:rPr lang="en-GB" sz="1600" dirty="0" smtClean="0">
              <a:solidFill>
                <a:schemeClr val="tx2"/>
              </a:solidFill>
              <a:latin typeface="Arial" panose="020B0604020202020204" pitchFamily="34" charset="0"/>
              <a:cs typeface="Arial" panose="020B0604020202020204" pitchFamily="34" charset="0"/>
            </a:rPr>
            <a:t>Adult has capacity, not eligible for social care – multi agency meeting is required to share information and decide next steps</a:t>
          </a:r>
          <a:endParaRPr lang="en-GB" sz="1600" dirty="0">
            <a:solidFill>
              <a:schemeClr val="tx2"/>
            </a:solidFill>
            <a:latin typeface="Arial" panose="020B0604020202020204" pitchFamily="34" charset="0"/>
            <a:cs typeface="Arial" panose="020B0604020202020204" pitchFamily="34" charset="0"/>
          </a:endParaRPr>
        </a:p>
      </dgm:t>
    </dgm:pt>
    <dgm:pt modelId="{29FEFE2B-34B3-4D2D-B710-6585931D3107}" type="parTrans" cxnId="{63524BB5-3914-4B53-BDF7-36F59E934C30}">
      <dgm:prSet/>
      <dgm:spPr/>
      <dgm:t>
        <a:bodyPr/>
        <a:lstStyle/>
        <a:p>
          <a:endParaRPr lang="en-GB"/>
        </a:p>
      </dgm:t>
    </dgm:pt>
    <dgm:pt modelId="{7792D333-14F6-4501-BE67-0830751C9625}" type="sibTrans" cxnId="{63524BB5-3914-4B53-BDF7-36F59E934C30}">
      <dgm:prSet/>
      <dgm:spPr/>
      <dgm:t>
        <a:bodyPr/>
        <a:lstStyle/>
        <a:p>
          <a:endParaRPr lang="en-GB"/>
        </a:p>
      </dgm:t>
    </dgm:pt>
    <dgm:pt modelId="{CA189F8E-17B4-4629-B742-2847D763EE01}">
      <dgm:prSet phldrT="[Text]" custT="1"/>
      <dgm:spPr/>
      <dgm:t>
        <a:bodyPr/>
        <a:lstStyle/>
        <a:p>
          <a:r>
            <a:rPr lang="en-GB" sz="1600" dirty="0" smtClean="0">
              <a:solidFill>
                <a:schemeClr val="tx2"/>
              </a:solidFill>
              <a:latin typeface="Arial" panose="020B0604020202020204" pitchFamily="34" charset="0"/>
              <a:cs typeface="Arial" panose="020B0604020202020204" pitchFamily="34" charset="0"/>
            </a:rPr>
            <a:t>Adult has capacity and is refusing intervention, but is presenting a risk to self and others – refer in to safeguarding</a:t>
          </a:r>
          <a:endParaRPr lang="en-GB" sz="1600" dirty="0">
            <a:solidFill>
              <a:schemeClr val="tx2"/>
            </a:solidFill>
            <a:latin typeface="Arial" panose="020B0604020202020204" pitchFamily="34" charset="0"/>
            <a:cs typeface="Arial" panose="020B0604020202020204" pitchFamily="34" charset="0"/>
          </a:endParaRPr>
        </a:p>
      </dgm:t>
    </dgm:pt>
    <dgm:pt modelId="{FACD3794-4577-4AEB-9DCC-76F15D12B6ED}" type="parTrans" cxnId="{80154B6B-7B9A-499B-BFC4-BCEDA42D516A}">
      <dgm:prSet/>
      <dgm:spPr/>
      <dgm:t>
        <a:bodyPr/>
        <a:lstStyle/>
        <a:p>
          <a:endParaRPr lang="en-GB"/>
        </a:p>
      </dgm:t>
    </dgm:pt>
    <dgm:pt modelId="{1226C483-81D9-4C2F-B8BC-E35C5678F6D0}" type="sibTrans" cxnId="{80154B6B-7B9A-499B-BFC4-BCEDA42D516A}">
      <dgm:prSet/>
      <dgm:spPr/>
      <dgm:t>
        <a:bodyPr/>
        <a:lstStyle/>
        <a:p>
          <a:endParaRPr lang="en-GB"/>
        </a:p>
      </dgm:t>
    </dgm:pt>
    <dgm:pt modelId="{CB90DBD8-AC9A-43C9-92E2-9A434B3BF45E}">
      <dgm:prSet phldrT="[Text]" custT="1"/>
      <dgm:spPr/>
      <dgm:t>
        <a:bodyPr/>
        <a:lstStyle/>
        <a:p>
          <a:r>
            <a:rPr lang="en-GB" sz="1600" dirty="0" smtClean="0">
              <a:solidFill>
                <a:schemeClr val="tx2"/>
              </a:solidFill>
              <a:latin typeface="Arial" panose="020B0604020202020204" pitchFamily="34" charset="0"/>
              <a:cs typeface="Arial" panose="020B0604020202020204" pitchFamily="34" charset="0"/>
            </a:rPr>
            <a:t>Does the adult or their carer meet the eligibility criteria for care and support needs? – if yes then refer to Adult Social Care</a:t>
          </a:r>
          <a:endParaRPr lang="en-GB" sz="1600" dirty="0">
            <a:solidFill>
              <a:schemeClr val="tx2"/>
            </a:solidFill>
            <a:latin typeface="Arial" panose="020B0604020202020204" pitchFamily="34" charset="0"/>
            <a:cs typeface="Arial" panose="020B0604020202020204" pitchFamily="34" charset="0"/>
          </a:endParaRPr>
        </a:p>
      </dgm:t>
    </dgm:pt>
    <dgm:pt modelId="{5EA024DF-6EB2-4609-8F07-91DE86313B64}" type="sibTrans" cxnId="{531A2B50-38B7-4207-A669-06B4CA1037A2}">
      <dgm:prSet/>
      <dgm:spPr/>
      <dgm:t>
        <a:bodyPr/>
        <a:lstStyle/>
        <a:p>
          <a:endParaRPr lang="en-GB"/>
        </a:p>
      </dgm:t>
    </dgm:pt>
    <dgm:pt modelId="{0F14C473-3D97-4E6F-9B62-8EDA69BA3C58}" type="parTrans" cxnId="{531A2B50-38B7-4207-A669-06B4CA1037A2}">
      <dgm:prSet/>
      <dgm:spPr/>
      <dgm:t>
        <a:bodyPr/>
        <a:lstStyle/>
        <a:p>
          <a:endParaRPr lang="en-GB"/>
        </a:p>
      </dgm:t>
    </dgm:pt>
    <dgm:pt modelId="{474EF028-999A-4810-BC4E-088C05802836}" type="pres">
      <dgm:prSet presAssocID="{4CDF6472-E594-4F0F-A9D4-93FB34337572}" presName="layout" presStyleCnt="0">
        <dgm:presLayoutVars>
          <dgm:chMax/>
          <dgm:chPref/>
          <dgm:dir/>
          <dgm:resizeHandles/>
        </dgm:presLayoutVars>
      </dgm:prSet>
      <dgm:spPr/>
      <dgm:t>
        <a:bodyPr/>
        <a:lstStyle/>
        <a:p>
          <a:endParaRPr lang="en-GB"/>
        </a:p>
      </dgm:t>
    </dgm:pt>
    <dgm:pt modelId="{BC915F6C-69BC-4624-8865-69443458B0C5}" type="pres">
      <dgm:prSet presAssocID="{5AF20ED1-70AD-4536-BB4F-4C24C7142924}" presName="root" presStyleCnt="0">
        <dgm:presLayoutVars>
          <dgm:chMax/>
          <dgm:chPref/>
        </dgm:presLayoutVars>
      </dgm:prSet>
      <dgm:spPr/>
    </dgm:pt>
    <dgm:pt modelId="{A4729EB4-2D03-429C-A788-099A7071E25A}" type="pres">
      <dgm:prSet presAssocID="{5AF20ED1-70AD-4536-BB4F-4C24C7142924}" presName="rootComposite" presStyleCnt="0">
        <dgm:presLayoutVars/>
      </dgm:prSet>
      <dgm:spPr/>
    </dgm:pt>
    <dgm:pt modelId="{24A926E7-F2BA-468D-928C-67114CA6A8CB}" type="pres">
      <dgm:prSet presAssocID="{5AF20ED1-70AD-4536-BB4F-4C24C7142924}" presName="ParentAccent" presStyleLbl="alignNode1" presStyleIdx="0" presStyleCnt="2"/>
      <dgm:spPr/>
    </dgm:pt>
    <dgm:pt modelId="{82C8E8B8-A77A-4956-A6FA-CC841D8E4B15}" type="pres">
      <dgm:prSet presAssocID="{5AF20ED1-70AD-4536-BB4F-4C24C7142924}" presName="ParentSmallAccent" presStyleLbl="fgAcc1" presStyleIdx="0" presStyleCnt="2"/>
      <dgm:spPr/>
    </dgm:pt>
    <dgm:pt modelId="{D83B8062-0781-4B17-86DE-A67B10EFBB39}" type="pres">
      <dgm:prSet presAssocID="{5AF20ED1-70AD-4536-BB4F-4C24C7142924}" presName="Parent" presStyleLbl="revTx" presStyleIdx="0" presStyleCnt="8" custLinFactNeighborX="-38" custLinFactNeighborY="85510">
        <dgm:presLayoutVars>
          <dgm:chMax/>
          <dgm:chPref val="4"/>
          <dgm:bulletEnabled val="1"/>
        </dgm:presLayoutVars>
      </dgm:prSet>
      <dgm:spPr/>
      <dgm:t>
        <a:bodyPr/>
        <a:lstStyle/>
        <a:p>
          <a:endParaRPr lang="en-GB"/>
        </a:p>
      </dgm:t>
    </dgm:pt>
    <dgm:pt modelId="{3F9A0842-4A09-4BF1-8C3D-7A4367F73E41}" type="pres">
      <dgm:prSet presAssocID="{5AF20ED1-70AD-4536-BB4F-4C24C7142924}" presName="childShape" presStyleCnt="0">
        <dgm:presLayoutVars>
          <dgm:chMax val="0"/>
          <dgm:chPref val="0"/>
        </dgm:presLayoutVars>
      </dgm:prSet>
      <dgm:spPr/>
    </dgm:pt>
    <dgm:pt modelId="{843F4998-9349-4FB5-8E2E-E952A4F7E133}" type="pres">
      <dgm:prSet presAssocID="{0470F214-A5B3-449D-A71C-19BF1DCFFA53}" presName="childComposite" presStyleCnt="0">
        <dgm:presLayoutVars>
          <dgm:chMax val="0"/>
          <dgm:chPref val="0"/>
        </dgm:presLayoutVars>
      </dgm:prSet>
      <dgm:spPr/>
    </dgm:pt>
    <dgm:pt modelId="{3BEFAC7E-DB5C-4E70-BC56-A51E9B7F2747}" type="pres">
      <dgm:prSet presAssocID="{0470F214-A5B3-449D-A71C-19BF1DCFFA53}" presName="ChildAccent" presStyleLbl="solidFgAcc1" presStyleIdx="0" presStyleCnt="6" custLinFactY="92723" custLinFactNeighborX="-1035" custLinFactNeighborY="100000"/>
      <dgm:spPr>
        <a:prstGeom prst="rightArrow">
          <a:avLst/>
        </a:prstGeom>
        <a:solidFill>
          <a:srgbClr val="7030A0"/>
        </a:solidFill>
      </dgm:spPr>
    </dgm:pt>
    <dgm:pt modelId="{2DE09F77-B76A-43BA-8B90-CD0F88DB9BDB}" type="pres">
      <dgm:prSet presAssocID="{0470F214-A5B3-449D-A71C-19BF1DCFFA53}" presName="Child" presStyleLbl="revTx" presStyleIdx="1" presStyleCnt="8" custLinFactNeighborX="413" custLinFactNeighborY="82678">
        <dgm:presLayoutVars>
          <dgm:chMax val="0"/>
          <dgm:chPref val="0"/>
          <dgm:bulletEnabled val="1"/>
        </dgm:presLayoutVars>
      </dgm:prSet>
      <dgm:spPr/>
      <dgm:t>
        <a:bodyPr/>
        <a:lstStyle/>
        <a:p>
          <a:endParaRPr lang="en-GB"/>
        </a:p>
      </dgm:t>
    </dgm:pt>
    <dgm:pt modelId="{160D02B5-E60D-42EA-9F05-2BDB747D4B77}" type="pres">
      <dgm:prSet presAssocID="{669AB109-2891-4D6F-9546-4BDAB6861791}" presName="childComposite" presStyleCnt="0">
        <dgm:presLayoutVars>
          <dgm:chMax val="0"/>
          <dgm:chPref val="0"/>
        </dgm:presLayoutVars>
      </dgm:prSet>
      <dgm:spPr/>
    </dgm:pt>
    <dgm:pt modelId="{3CC094BA-4092-491C-8EE9-907C3AA334DE}" type="pres">
      <dgm:prSet presAssocID="{669AB109-2891-4D6F-9546-4BDAB6861791}" presName="ChildAccent" presStyleLbl="solidFgAcc1" presStyleIdx="1" presStyleCnt="6" custLinFactY="100000" custLinFactNeighborX="-1035" custLinFactNeighborY="158920"/>
      <dgm:spPr>
        <a:prstGeom prst="rightArrow">
          <a:avLst/>
        </a:prstGeom>
        <a:solidFill>
          <a:srgbClr val="0070C0"/>
        </a:solidFill>
      </dgm:spPr>
    </dgm:pt>
    <dgm:pt modelId="{CB863BA6-F9C6-462F-B2AB-20D2CCB8D6C5}" type="pres">
      <dgm:prSet presAssocID="{669AB109-2891-4D6F-9546-4BDAB6861791}" presName="Child" presStyleLbl="revTx" presStyleIdx="2" presStyleCnt="8" custLinFactY="3223" custLinFactNeighborX="-207" custLinFactNeighborY="100000">
        <dgm:presLayoutVars>
          <dgm:chMax val="0"/>
          <dgm:chPref val="0"/>
          <dgm:bulletEnabled val="1"/>
        </dgm:presLayoutVars>
      </dgm:prSet>
      <dgm:spPr/>
      <dgm:t>
        <a:bodyPr/>
        <a:lstStyle/>
        <a:p>
          <a:endParaRPr lang="en-GB"/>
        </a:p>
      </dgm:t>
    </dgm:pt>
    <dgm:pt modelId="{37658AAB-330B-459D-9947-F5E557EBFC89}" type="pres">
      <dgm:prSet presAssocID="{CB90DBD8-AC9A-43C9-92E2-9A434B3BF45E}" presName="childComposite" presStyleCnt="0">
        <dgm:presLayoutVars>
          <dgm:chMax val="0"/>
          <dgm:chPref val="0"/>
        </dgm:presLayoutVars>
      </dgm:prSet>
      <dgm:spPr/>
    </dgm:pt>
    <dgm:pt modelId="{A059007E-0776-4DB9-B2E0-A00A996E1D76}" type="pres">
      <dgm:prSet presAssocID="{CB90DBD8-AC9A-43C9-92E2-9A434B3BF45E}" presName="ChildAccent" presStyleLbl="solidFgAcc1" presStyleIdx="2" presStyleCnt="6" custLinFactY="150457" custLinFactNeighborX="-1035" custLinFactNeighborY="200000"/>
      <dgm:spPr>
        <a:prstGeom prst="rightArrow">
          <a:avLst/>
        </a:prstGeom>
        <a:solidFill>
          <a:srgbClr val="FFFF00"/>
        </a:solidFill>
      </dgm:spPr>
    </dgm:pt>
    <dgm:pt modelId="{F776DE8A-076F-4038-9F7C-8B341FF30985}" type="pres">
      <dgm:prSet presAssocID="{CB90DBD8-AC9A-43C9-92E2-9A434B3BF45E}" presName="Child" presStyleLbl="revTx" presStyleIdx="3" presStyleCnt="8" custLinFactY="52590" custLinFactNeighborX="826" custLinFactNeighborY="100000">
        <dgm:presLayoutVars>
          <dgm:chMax val="0"/>
          <dgm:chPref val="0"/>
          <dgm:bulletEnabled val="1"/>
        </dgm:presLayoutVars>
      </dgm:prSet>
      <dgm:spPr/>
      <dgm:t>
        <a:bodyPr/>
        <a:lstStyle/>
        <a:p>
          <a:endParaRPr lang="en-GB"/>
        </a:p>
      </dgm:t>
    </dgm:pt>
    <dgm:pt modelId="{8C2FF6A0-BF1F-4FDD-AB18-CEE1618F4B08}" type="pres">
      <dgm:prSet presAssocID="{B7CEB9A3-3C95-49DE-BC69-B3EC85B30765}" presName="root" presStyleCnt="0">
        <dgm:presLayoutVars>
          <dgm:chMax/>
          <dgm:chPref/>
        </dgm:presLayoutVars>
      </dgm:prSet>
      <dgm:spPr/>
    </dgm:pt>
    <dgm:pt modelId="{3DB8187D-4476-46F8-AF74-023277CDF3C9}" type="pres">
      <dgm:prSet presAssocID="{B7CEB9A3-3C95-49DE-BC69-B3EC85B30765}" presName="rootComposite" presStyleCnt="0">
        <dgm:presLayoutVars/>
      </dgm:prSet>
      <dgm:spPr/>
    </dgm:pt>
    <dgm:pt modelId="{C77E246A-42B6-490F-A0A4-9ECA27D8084C}" type="pres">
      <dgm:prSet presAssocID="{B7CEB9A3-3C95-49DE-BC69-B3EC85B30765}" presName="ParentAccent" presStyleLbl="alignNode1" presStyleIdx="1" presStyleCnt="2"/>
      <dgm:spPr/>
    </dgm:pt>
    <dgm:pt modelId="{04DBB4D7-B675-4F25-B450-A6D4EC2954DD}" type="pres">
      <dgm:prSet presAssocID="{B7CEB9A3-3C95-49DE-BC69-B3EC85B30765}" presName="ParentSmallAccent" presStyleLbl="fgAcc1" presStyleIdx="1" presStyleCnt="2"/>
      <dgm:spPr/>
    </dgm:pt>
    <dgm:pt modelId="{C97C1C0C-B2EA-4C2F-8BEF-CE001A13B6B1}" type="pres">
      <dgm:prSet presAssocID="{B7CEB9A3-3C95-49DE-BC69-B3EC85B30765}" presName="Parent" presStyleLbl="revTx" presStyleIdx="4" presStyleCnt="8" custLinFactNeighborX="1729" custLinFactNeighborY="85839">
        <dgm:presLayoutVars>
          <dgm:chMax/>
          <dgm:chPref val="4"/>
          <dgm:bulletEnabled val="1"/>
        </dgm:presLayoutVars>
      </dgm:prSet>
      <dgm:spPr/>
      <dgm:t>
        <a:bodyPr/>
        <a:lstStyle/>
        <a:p>
          <a:endParaRPr lang="en-GB"/>
        </a:p>
      </dgm:t>
    </dgm:pt>
    <dgm:pt modelId="{70010A7E-9B1B-4494-957B-FCEDEAF095B4}" type="pres">
      <dgm:prSet presAssocID="{B7CEB9A3-3C95-49DE-BC69-B3EC85B30765}" presName="childShape" presStyleCnt="0">
        <dgm:presLayoutVars>
          <dgm:chMax val="0"/>
          <dgm:chPref val="0"/>
        </dgm:presLayoutVars>
      </dgm:prSet>
      <dgm:spPr/>
    </dgm:pt>
    <dgm:pt modelId="{C1F58544-C7CA-484E-9E70-68B9EC66DE0F}" type="pres">
      <dgm:prSet presAssocID="{AEA14E89-3C68-4FFB-A5DA-718402D5EC01}" presName="childComposite" presStyleCnt="0">
        <dgm:presLayoutVars>
          <dgm:chMax val="0"/>
          <dgm:chPref val="0"/>
        </dgm:presLayoutVars>
      </dgm:prSet>
      <dgm:spPr/>
    </dgm:pt>
    <dgm:pt modelId="{7B45301B-9FDD-48ED-9A6F-45D7C7BCA196}" type="pres">
      <dgm:prSet presAssocID="{AEA14E89-3C68-4FFB-A5DA-718402D5EC01}" presName="ChildAccent" presStyleLbl="solidFgAcc1" presStyleIdx="3" presStyleCnt="6" custLinFactY="100000" custLinFactNeighborX="-13546" custLinFactNeighborY="142722"/>
      <dgm:spPr>
        <a:prstGeom prst="rightArrow">
          <a:avLst/>
        </a:prstGeom>
        <a:solidFill>
          <a:srgbClr val="00B050"/>
        </a:solidFill>
      </dgm:spPr>
    </dgm:pt>
    <dgm:pt modelId="{AC84F2E2-AFD6-47EA-8FD7-B0053525DDF8}" type="pres">
      <dgm:prSet presAssocID="{AEA14E89-3C68-4FFB-A5DA-718402D5EC01}" presName="Child" presStyleLbl="revTx" presStyleIdx="5" presStyleCnt="8" custLinFactY="4345" custLinFactNeighborX="82" custLinFactNeighborY="100000">
        <dgm:presLayoutVars>
          <dgm:chMax val="0"/>
          <dgm:chPref val="0"/>
          <dgm:bulletEnabled val="1"/>
        </dgm:presLayoutVars>
      </dgm:prSet>
      <dgm:spPr/>
      <dgm:t>
        <a:bodyPr/>
        <a:lstStyle/>
        <a:p>
          <a:endParaRPr lang="en-GB"/>
        </a:p>
      </dgm:t>
    </dgm:pt>
    <dgm:pt modelId="{B6916172-E307-4ABE-B661-CC9077A22120}" type="pres">
      <dgm:prSet presAssocID="{F7C7E163-9F94-4318-9FDA-4B3C8A78A3A4}" presName="childComposite" presStyleCnt="0">
        <dgm:presLayoutVars>
          <dgm:chMax val="0"/>
          <dgm:chPref val="0"/>
        </dgm:presLayoutVars>
      </dgm:prSet>
      <dgm:spPr/>
    </dgm:pt>
    <dgm:pt modelId="{62E3E2E0-6B83-4A25-9987-BB9858A70869}" type="pres">
      <dgm:prSet presAssocID="{F7C7E163-9F94-4318-9FDA-4B3C8A78A3A4}" presName="ChildAccent" presStyleLbl="solidFgAcc1" presStyleIdx="4" presStyleCnt="6" custScaleY="98591" custLinFactY="200000" custLinFactNeighborX="9976" custLinFactNeighborY="228894"/>
      <dgm:spPr>
        <a:prstGeom prst="rightArrow">
          <a:avLst/>
        </a:prstGeom>
        <a:solidFill>
          <a:srgbClr val="FFC000"/>
        </a:solidFill>
      </dgm:spPr>
    </dgm:pt>
    <dgm:pt modelId="{A286B13B-8566-4F89-8A63-1D8A602E36F4}" type="pres">
      <dgm:prSet presAssocID="{F7C7E163-9F94-4318-9FDA-4B3C8A78A3A4}" presName="Child" presStyleLbl="revTx" presStyleIdx="6" presStyleCnt="8" custLinFactY="77241" custLinFactNeighborX="82" custLinFactNeighborY="100000">
        <dgm:presLayoutVars>
          <dgm:chMax val="0"/>
          <dgm:chPref val="0"/>
          <dgm:bulletEnabled val="1"/>
        </dgm:presLayoutVars>
      </dgm:prSet>
      <dgm:spPr/>
      <dgm:t>
        <a:bodyPr/>
        <a:lstStyle/>
        <a:p>
          <a:endParaRPr lang="en-GB"/>
        </a:p>
      </dgm:t>
    </dgm:pt>
    <dgm:pt modelId="{CFAE3958-03B9-47DF-A23E-D00FF21D7808}" type="pres">
      <dgm:prSet presAssocID="{CA189F8E-17B4-4629-B742-2847D763EE01}" presName="childComposite" presStyleCnt="0">
        <dgm:presLayoutVars>
          <dgm:chMax val="0"/>
          <dgm:chPref val="0"/>
        </dgm:presLayoutVars>
      </dgm:prSet>
      <dgm:spPr/>
    </dgm:pt>
    <dgm:pt modelId="{87681D0E-1DC5-42F3-A1BB-8AC226FC0C59}" type="pres">
      <dgm:prSet presAssocID="{CA189F8E-17B4-4629-B742-2847D763EE01}" presName="ChildAccent" presStyleLbl="solidFgAcc1" presStyleIdx="5" presStyleCnt="6" custLinFactY="220409" custLinFactNeighborX="7842" custLinFactNeighborY="300000"/>
      <dgm:spPr>
        <a:prstGeom prst="rightArrow">
          <a:avLst/>
        </a:prstGeom>
        <a:solidFill>
          <a:srgbClr val="FF0000"/>
        </a:solidFill>
      </dgm:spPr>
    </dgm:pt>
    <dgm:pt modelId="{4252FCAE-F395-4C8C-8E36-3031F65C0405}" type="pres">
      <dgm:prSet presAssocID="{CA189F8E-17B4-4629-B742-2847D763EE01}" presName="Child" presStyleLbl="revTx" presStyleIdx="7" presStyleCnt="8" custLinFactY="100000" custLinFactNeighborX="82" custLinFactNeighborY="126621">
        <dgm:presLayoutVars>
          <dgm:chMax val="0"/>
          <dgm:chPref val="0"/>
          <dgm:bulletEnabled val="1"/>
        </dgm:presLayoutVars>
      </dgm:prSet>
      <dgm:spPr/>
      <dgm:t>
        <a:bodyPr/>
        <a:lstStyle/>
        <a:p>
          <a:endParaRPr lang="en-GB"/>
        </a:p>
      </dgm:t>
    </dgm:pt>
  </dgm:ptLst>
  <dgm:cxnLst>
    <dgm:cxn modelId="{C8147B17-C29F-40FC-A301-CA757ABAF8D7}" type="presOf" srcId="{5AF20ED1-70AD-4536-BB4F-4C24C7142924}" destId="{D83B8062-0781-4B17-86DE-A67B10EFBB39}" srcOrd="0" destOrd="0" presId="urn:microsoft.com/office/officeart/2008/layout/SquareAccentList"/>
    <dgm:cxn modelId="{531A2B50-38B7-4207-A669-06B4CA1037A2}" srcId="{5AF20ED1-70AD-4536-BB4F-4C24C7142924}" destId="{CB90DBD8-AC9A-43C9-92E2-9A434B3BF45E}" srcOrd="2" destOrd="0" parTransId="{0F14C473-3D97-4E6F-9B62-8EDA69BA3C58}" sibTransId="{5EA024DF-6EB2-4609-8F07-91DE86313B64}"/>
    <dgm:cxn modelId="{1BA6B066-9C3B-4054-9980-0F28C5948D61}" type="presOf" srcId="{0470F214-A5B3-449D-A71C-19BF1DCFFA53}" destId="{2DE09F77-B76A-43BA-8B90-CD0F88DB9BDB}" srcOrd="0" destOrd="0" presId="urn:microsoft.com/office/officeart/2008/layout/SquareAccentList"/>
    <dgm:cxn modelId="{1F55C9FB-E298-4900-AB9F-4BEDB64368D1}" srcId="{4CDF6472-E594-4F0F-A9D4-93FB34337572}" destId="{5AF20ED1-70AD-4536-BB4F-4C24C7142924}" srcOrd="0" destOrd="0" parTransId="{5B0A3CCA-E1F1-4D3F-BBF2-A7F16B800F86}" sibTransId="{4701AC02-52F6-42B2-A6A1-4F5B5615E618}"/>
    <dgm:cxn modelId="{0126D19D-A820-4932-8F75-27E063688E8E}" type="presOf" srcId="{669AB109-2891-4D6F-9546-4BDAB6861791}" destId="{CB863BA6-F9C6-462F-B2AB-20D2CCB8D6C5}" srcOrd="0" destOrd="0" presId="urn:microsoft.com/office/officeart/2008/layout/SquareAccentList"/>
    <dgm:cxn modelId="{B391B3F5-4887-4A72-9F95-8838D0660591}" type="presOf" srcId="{CA189F8E-17B4-4629-B742-2847D763EE01}" destId="{4252FCAE-F395-4C8C-8E36-3031F65C0405}" srcOrd="0" destOrd="0" presId="urn:microsoft.com/office/officeart/2008/layout/SquareAccentList"/>
    <dgm:cxn modelId="{9902DC88-87AA-4F39-8777-A27713FB9618}" srcId="{B7CEB9A3-3C95-49DE-BC69-B3EC85B30765}" destId="{AEA14E89-3C68-4FFB-A5DA-718402D5EC01}" srcOrd="0" destOrd="0" parTransId="{833C9BAF-6FBB-45F6-B374-586C095C61F2}" sibTransId="{467360F0-B739-422C-AADB-5E3D3617F484}"/>
    <dgm:cxn modelId="{DF31268D-9402-44B0-B2CA-EEC4B85E6C68}" type="presOf" srcId="{CB90DBD8-AC9A-43C9-92E2-9A434B3BF45E}" destId="{F776DE8A-076F-4038-9F7C-8B341FF30985}" srcOrd="0" destOrd="0" presId="urn:microsoft.com/office/officeart/2008/layout/SquareAccentList"/>
    <dgm:cxn modelId="{63524BB5-3914-4B53-BDF7-36F59E934C30}" srcId="{B7CEB9A3-3C95-49DE-BC69-B3EC85B30765}" destId="{F7C7E163-9F94-4318-9FDA-4B3C8A78A3A4}" srcOrd="1" destOrd="0" parTransId="{29FEFE2B-34B3-4D2D-B710-6585931D3107}" sibTransId="{7792D333-14F6-4501-BE67-0830751C9625}"/>
    <dgm:cxn modelId="{DF77833B-A550-43D8-9AA2-BA9FC0896A2F}" type="presOf" srcId="{AEA14E89-3C68-4FFB-A5DA-718402D5EC01}" destId="{AC84F2E2-AFD6-47EA-8FD7-B0053525DDF8}" srcOrd="0" destOrd="0" presId="urn:microsoft.com/office/officeart/2008/layout/SquareAccentList"/>
    <dgm:cxn modelId="{80154B6B-7B9A-499B-BFC4-BCEDA42D516A}" srcId="{B7CEB9A3-3C95-49DE-BC69-B3EC85B30765}" destId="{CA189F8E-17B4-4629-B742-2847D763EE01}" srcOrd="2" destOrd="0" parTransId="{FACD3794-4577-4AEB-9DCC-76F15D12B6ED}" sibTransId="{1226C483-81D9-4C2F-B8BC-E35C5678F6D0}"/>
    <dgm:cxn modelId="{5218E76D-D400-4861-A44B-90AC9A7E7E8E}" type="presOf" srcId="{F7C7E163-9F94-4318-9FDA-4B3C8A78A3A4}" destId="{A286B13B-8566-4F89-8A63-1D8A602E36F4}" srcOrd="0" destOrd="0" presId="urn:microsoft.com/office/officeart/2008/layout/SquareAccentList"/>
    <dgm:cxn modelId="{385C1596-F91D-4BC1-BABB-9A703D07FE4D}" type="presOf" srcId="{4CDF6472-E594-4F0F-A9D4-93FB34337572}" destId="{474EF028-999A-4810-BC4E-088C05802836}" srcOrd="0" destOrd="0" presId="urn:microsoft.com/office/officeart/2008/layout/SquareAccentList"/>
    <dgm:cxn modelId="{9768CED7-7397-4C65-AAFA-158395810031}" type="presOf" srcId="{B7CEB9A3-3C95-49DE-BC69-B3EC85B30765}" destId="{C97C1C0C-B2EA-4C2F-8BEF-CE001A13B6B1}" srcOrd="0" destOrd="0" presId="urn:microsoft.com/office/officeart/2008/layout/SquareAccentList"/>
    <dgm:cxn modelId="{4627F7ED-39D8-4D82-81DE-B9647D115308}" srcId="{5AF20ED1-70AD-4536-BB4F-4C24C7142924}" destId="{0470F214-A5B3-449D-A71C-19BF1DCFFA53}" srcOrd="0" destOrd="0" parTransId="{57395E1B-B382-450A-BAD1-E469C79BB1D6}" sibTransId="{B7BCBF90-A2A9-4ED8-9886-0061EACC2444}"/>
    <dgm:cxn modelId="{736DB958-97E9-4C92-9E6A-F50E26B4F07E}" srcId="{4CDF6472-E594-4F0F-A9D4-93FB34337572}" destId="{B7CEB9A3-3C95-49DE-BC69-B3EC85B30765}" srcOrd="1" destOrd="0" parTransId="{79B4DD56-9FB2-4885-92A2-302FBABC1C37}" sibTransId="{D1ECDB08-37DB-40F4-85BA-867282764D4D}"/>
    <dgm:cxn modelId="{2786D870-8BD4-4211-8519-72B17E02BD79}" srcId="{5AF20ED1-70AD-4536-BB4F-4C24C7142924}" destId="{669AB109-2891-4D6F-9546-4BDAB6861791}" srcOrd="1" destOrd="0" parTransId="{971E8735-9422-4C0B-86FC-77F000C928FE}" sibTransId="{E84D6192-678D-422A-B696-3CA599A1EFE5}"/>
    <dgm:cxn modelId="{A0D7C1F9-F51F-4084-8BDD-79FB43D74849}" type="presParOf" srcId="{474EF028-999A-4810-BC4E-088C05802836}" destId="{BC915F6C-69BC-4624-8865-69443458B0C5}" srcOrd="0" destOrd="0" presId="urn:microsoft.com/office/officeart/2008/layout/SquareAccentList"/>
    <dgm:cxn modelId="{F81B7006-3222-48A7-B13E-E1CBC7F5A58A}" type="presParOf" srcId="{BC915F6C-69BC-4624-8865-69443458B0C5}" destId="{A4729EB4-2D03-429C-A788-099A7071E25A}" srcOrd="0" destOrd="0" presId="urn:microsoft.com/office/officeart/2008/layout/SquareAccentList"/>
    <dgm:cxn modelId="{43099E10-C031-4F10-8AC0-BE4FED6D6815}" type="presParOf" srcId="{A4729EB4-2D03-429C-A788-099A7071E25A}" destId="{24A926E7-F2BA-468D-928C-67114CA6A8CB}" srcOrd="0" destOrd="0" presId="urn:microsoft.com/office/officeart/2008/layout/SquareAccentList"/>
    <dgm:cxn modelId="{CDFE5262-2DB1-4C71-9276-ACE759D5AE31}" type="presParOf" srcId="{A4729EB4-2D03-429C-A788-099A7071E25A}" destId="{82C8E8B8-A77A-4956-A6FA-CC841D8E4B15}" srcOrd="1" destOrd="0" presId="urn:microsoft.com/office/officeart/2008/layout/SquareAccentList"/>
    <dgm:cxn modelId="{B4417FED-0C31-4570-9101-B5AC101E9DBE}" type="presParOf" srcId="{A4729EB4-2D03-429C-A788-099A7071E25A}" destId="{D83B8062-0781-4B17-86DE-A67B10EFBB39}" srcOrd="2" destOrd="0" presId="urn:microsoft.com/office/officeart/2008/layout/SquareAccentList"/>
    <dgm:cxn modelId="{72615E0F-21BE-4EFD-9E2A-59A296E46759}" type="presParOf" srcId="{BC915F6C-69BC-4624-8865-69443458B0C5}" destId="{3F9A0842-4A09-4BF1-8C3D-7A4367F73E41}" srcOrd="1" destOrd="0" presId="urn:microsoft.com/office/officeart/2008/layout/SquareAccentList"/>
    <dgm:cxn modelId="{373E392B-27CC-49FB-8720-2C0BAD6BE16C}" type="presParOf" srcId="{3F9A0842-4A09-4BF1-8C3D-7A4367F73E41}" destId="{843F4998-9349-4FB5-8E2E-E952A4F7E133}" srcOrd="0" destOrd="0" presId="urn:microsoft.com/office/officeart/2008/layout/SquareAccentList"/>
    <dgm:cxn modelId="{F92C97DD-8262-44FD-BDDA-C6A88FE97B14}" type="presParOf" srcId="{843F4998-9349-4FB5-8E2E-E952A4F7E133}" destId="{3BEFAC7E-DB5C-4E70-BC56-A51E9B7F2747}" srcOrd="0" destOrd="0" presId="urn:microsoft.com/office/officeart/2008/layout/SquareAccentList"/>
    <dgm:cxn modelId="{641740DB-4D91-46C7-9C6D-FCCE7FF8EEE5}" type="presParOf" srcId="{843F4998-9349-4FB5-8E2E-E952A4F7E133}" destId="{2DE09F77-B76A-43BA-8B90-CD0F88DB9BDB}" srcOrd="1" destOrd="0" presId="urn:microsoft.com/office/officeart/2008/layout/SquareAccentList"/>
    <dgm:cxn modelId="{3FCDD975-298E-43CD-9F87-192B20573E88}" type="presParOf" srcId="{3F9A0842-4A09-4BF1-8C3D-7A4367F73E41}" destId="{160D02B5-E60D-42EA-9F05-2BDB747D4B77}" srcOrd="1" destOrd="0" presId="urn:microsoft.com/office/officeart/2008/layout/SquareAccentList"/>
    <dgm:cxn modelId="{9A9FDAE6-2D9F-4F6E-903C-292E3B1F4B45}" type="presParOf" srcId="{160D02B5-E60D-42EA-9F05-2BDB747D4B77}" destId="{3CC094BA-4092-491C-8EE9-907C3AA334DE}" srcOrd="0" destOrd="0" presId="urn:microsoft.com/office/officeart/2008/layout/SquareAccentList"/>
    <dgm:cxn modelId="{CD88722E-DEF4-4AB3-9CDC-3488909C2154}" type="presParOf" srcId="{160D02B5-E60D-42EA-9F05-2BDB747D4B77}" destId="{CB863BA6-F9C6-462F-B2AB-20D2CCB8D6C5}" srcOrd="1" destOrd="0" presId="urn:microsoft.com/office/officeart/2008/layout/SquareAccentList"/>
    <dgm:cxn modelId="{7BFFF701-F358-4331-AD12-836D9CE334D1}" type="presParOf" srcId="{3F9A0842-4A09-4BF1-8C3D-7A4367F73E41}" destId="{37658AAB-330B-459D-9947-F5E557EBFC89}" srcOrd="2" destOrd="0" presId="urn:microsoft.com/office/officeart/2008/layout/SquareAccentList"/>
    <dgm:cxn modelId="{09461154-87D7-417D-AC06-552910C7CF2B}" type="presParOf" srcId="{37658AAB-330B-459D-9947-F5E557EBFC89}" destId="{A059007E-0776-4DB9-B2E0-A00A996E1D76}" srcOrd="0" destOrd="0" presId="urn:microsoft.com/office/officeart/2008/layout/SquareAccentList"/>
    <dgm:cxn modelId="{544B0936-791F-4D9E-9E93-E5C48684353F}" type="presParOf" srcId="{37658AAB-330B-459D-9947-F5E557EBFC89}" destId="{F776DE8A-076F-4038-9F7C-8B341FF30985}" srcOrd="1" destOrd="0" presId="urn:microsoft.com/office/officeart/2008/layout/SquareAccentList"/>
    <dgm:cxn modelId="{39F4EB03-44C4-403C-AE78-C7446FFF95B4}" type="presParOf" srcId="{474EF028-999A-4810-BC4E-088C05802836}" destId="{8C2FF6A0-BF1F-4FDD-AB18-CEE1618F4B08}" srcOrd="1" destOrd="0" presId="urn:microsoft.com/office/officeart/2008/layout/SquareAccentList"/>
    <dgm:cxn modelId="{B221708E-53A8-4B05-8975-970FA98230F5}" type="presParOf" srcId="{8C2FF6A0-BF1F-4FDD-AB18-CEE1618F4B08}" destId="{3DB8187D-4476-46F8-AF74-023277CDF3C9}" srcOrd="0" destOrd="0" presId="urn:microsoft.com/office/officeart/2008/layout/SquareAccentList"/>
    <dgm:cxn modelId="{6A7CD972-754E-477E-9617-4CF5671E8A68}" type="presParOf" srcId="{3DB8187D-4476-46F8-AF74-023277CDF3C9}" destId="{C77E246A-42B6-490F-A0A4-9ECA27D8084C}" srcOrd="0" destOrd="0" presId="urn:microsoft.com/office/officeart/2008/layout/SquareAccentList"/>
    <dgm:cxn modelId="{18556E06-8319-4022-BB5D-F6061212A42F}" type="presParOf" srcId="{3DB8187D-4476-46F8-AF74-023277CDF3C9}" destId="{04DBB4D7-B675-4F25-B450-A6D4EC2954DD}" srcOrd="1" destOrd="0" presId="urn:microsoft.com/office/officeart/2008/layout/SquareAccentList"/>
    <dgm:cxn modelId="{905A284E-9802-4F88-8E13-5A94A9D82E9E}" type="presParOf" srcId="{3DB8187D-4476-46F8-AF74-023277CDF3C9}" destId="{C97C1C0C-B2EA-4C2F-8BEF-CE001A13B6B1}" srcOrd="2" destOrd="0" presId="urn:microsoft.com/office/officeart/2008/layout/SquareAccentList"/>
    <dgm:cxn modelId="{81D5A96E-D036-4848-BDAE-C6200DD9078D}" type="presParOf" srcId="{8C2FF6A0-BF1F-4FDD-AB18-CEE1618F4B08}" destId="{70010A7E-9B1B-4494-957B-FCEDEAF095B4}" srcOrd="1" destOrd="0" presId="urn:microsoft.com/office/officeart/2008/layout/SquareAccentList"/>
    <dgm:cxn modelId="{AF18B3B3-F9A8-4DE4-A2DC-E78D4D234826}" type="presParOf" srcId="{70010A7E-9B1B-4494-957B-FCEDEAF095B4}" destId="{C1F58544-C7CA-484E-9E70-68B9EC66DE0F}" srcOrd="0" destOrd="0" presId="urn:microsoft.com/office/officeart/2008/layout/SquareAccentList"/>
    <dgm:cxn modelId="{CC41BDDF-B1B4-4600-A522-C6DD0F15D9D7}" type="presParOf" srcId="{C1F58544-C7CA-484E-9E70-68B9EC66DE0F}" destId="{7B45301B-9FDD-48ED-9A6F-45D7C7BCA196}" srcOrd="0" destOrd="0" presId="urn:microsoft.com/office/officeart/2008/layout/SquareAccentList"/>
    <dgm:cxn modelId="{52E4C68D-8F80-4F2C-BA26-1C64A496E7AB}" type="presParOf" srcId="{C1F58544-C7CA-484E-9E70-68B9EC66DE0F}" destId="{AC84F2E2-AFD6-47EA-8FD7-B0053525DDF8}" srcOrd="1" destOrd="0" presId="urn:microsoft.com/office/officeart/2008/layout/SquareAccentList"/>
    <dgm:cxn modelId="{66B6AAD8-2F0E-442D-9778-D5E9AF7D433A}" type="presParOf" srcId="{70010A7E-9B1B-4494-957B-FCEDEAF095B4}" destId="{B6916172-E307-4ABE-B661-CC9077A22120}" srcOrd="1" destOrd="0" presId="urn:microsoft.com/office/officeart/2008/layout/SquareAccentList"/>
    <dgm:cxn modelId="{7EDD5CBC-FD17-4089-8FDB-8FD333BB15AA}" type="presParOf" srcId="{B6916172-E307-4ABE-B661-CC9077A22120}" destId="{62E3E2E0-6B83-4A25-9987-BB9858A70869}" srcOrd="0" destOrd="0" presId="urn:microsoft.com/office/officeart/2008/layout/SquareAccentList"/>
    <dgm:cxn modelId="{6CABC440-4F06-4CF7-82E9-4FAD884550FF}" type="presParOf" srcId="{B6916172-E307-4ABE-B661-CC9077A22120}" destId="{A286B13B-8566-4F89-8A63-1D8A602E36F4}" srcOrd="1" destOrd="0" presId="urn:microsoft.com/office/officeart/2008/layout/SquareAccentList"/>
    <dgm:cxn modelId="{D3709C61-6B0E-419B-B774-3584042F43DF}" type="presParOf" srcId="{70010A7E-9B1B-4494-957B-FCEDEAF095B4}" destId="{CFAE3958-03B9-47DF-A23E-D00FF21D7808}" srcOrd="2" destOrd="0" presId="urn:microsoft.com/office/officeart/2008/layout/SquareAccentList"/>
    <dgm:cxn modelId="{64882CB2-4F81-4C17-88E7-A0D9B24F17B8}" type="presParOf" srcId="{CFAE3958-03B9-47DF-A23E-D00FF21D7808}" destId="{87681D0E-1DC5-42F3-A1BB-8AC226FC0C59}" srcOrd="0" destOrd="0" presId="urn:microsoft.com/office/officeart/2008/layout/SquareAccentList"/>
    <dgm:cxn modelId="{16C8E087-166E-48FF-8257-554BB4671F45}" type="presParOf" srcId="{CFAE3958-03B9-47DF-A23E-D00FF21D7808}" destId="{4252FCAE-F395-4C8C-8E36-3031F65C0405}"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13256-9435-4E63-BC97-354B51299870}">
      <dsp:nvSpPr>
        <dsp:cNvPr id="0" name=""/>
        <dsp:cNvSpPr/>
      </dsp:nvSpPr>
      <dsp:spPr>
        <a:xfrm>
          <a:off x="1799084" y="0"/>
          <a:ext cx="4392118" cy="4392118"/>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412A99-5531-4E7E-95F6-2C770C451FDB}">
      <dsp:nvSpPr>
        <dsp:cNvPr id="0" name=""/>
        <dsp:cNvSpPr/>
      </dsp:nvSpPr>
      <dsp:spPr>
        <a:xfrm>
          <a:off x="6" y="0"/>
          <a:ext cx="3091437" cy="171292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GB" sz="1500" kern="1200" dirty="0" smtClean="0">
              <a:solidFill>
                <a:schemeClr val="tx2"/>
              </a:solidFill>
            </a:rPr>
            <a:t>Self-neglect is abuse of self. </a:t>
          </a:r>
          <a:endParaRPr lang="en-GB" sz="1500" kern="1200" dirty="0">
            <a:solidFill>
              <a:schemeClr val="tx2"/>
            </a:solidFill>
          </a:endParaRPr>
        </a:p>
      </dsp:txBody>
      <dsp:txXfrm>
        <a:off x="83624" y="83618"/>
        <a:ext cx="2924201" cy="1545690"/>
      </dsp:txXfrm>
    </dsp:sp>
    <dsp:sp modelId="{0226121A-BECE-4DFF-960D-3A57B425F705}">
      <dsp:nvSpPr>
        <dsp:cNvPr id="0" name=""/>
        <dsp:cNvSpPr/>
      </dsp:nvSpPr>
      <dsp:spPr>
        <a:xfrm>
          <a:off x="4887896" y="8"/>
          <a:ext cx="3136161" cy="1815102"/>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GB" sz="1500" kern="1200" dirty="0" smtClean="0">
              <a:solidFill>
                <a:schemeClr val="tx2"/>
              </a:solidFill>
            </a:rPr>
            <a:t>It differs from the other forms of abuse because it does not involve a perpetrator</a:t>
          </a:r>
          <a:endParaRPr lang="en-GB" sz="1500" kern="1200" dirty="0">
            <a:solidFill>
              <a:schemeClr val="tx2"/>
            </a:solidFill>
          </a:endParaRPr>
        </a:p>
      </dsp:txBody>
      <dsp:txXfrm>
        <a:off x="4976502" y="88614"/>
        <a:ext cx="2958949" cy="1637890"/>
      </dsp:txXfrm>
    </dsp:sp>
    <dsp:sp modelId="{66E3310F-184F-4B77-B4A4-2E851DA90B2E}">
      <dsp:nvSpPr>
        <dsp:cNvPr id="0" name=""/>
        <dsp:cNvSpPr/>
      </dsp:nvSpPr>
      <dsp:spPr>
        <a:xfrm>
          <a:off x="0" y="2679191"/>
          <a:ext cx="3071259" cy="1712926"/>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kern="1200" dirty="0" smtClean="0">
              <a:solidFill>
                <a:schemeClr val="tx2"/>
              </a:solidFill>
            </a:rPr>
            <a:t>It is frequently associated with hoarding and older people, but applies equally to all adult age groups</a:t>
          </a:r>
          <a:endParaRPr lang="en-GB" sz="1400" kern="1200" dirty="0">
            <a:solidFill>
              <a:schemeClr val="tx2"/>
            </a:solidFill>
          </a:endParaRPr>
        </a:p>
      </dsp:txBody>
      <dsp:txXfrm>
        <a:off x="83618" y="2762809"/>
        <a:ext cx="2904023" cy="1545690"/>
      </dsp:txXfrm>
    </dsp:sp>
    <dsp:sp modelId="{4D120790-3D65-4196-9948-26AD0B9D1CB8}">
      <dsp:nvSpPr>
        <dsp:cNvPr id="0" name=""/>
        <dsp:cNvSpPr/>
      </dsp:nvSpPr>
      <dsp:spPr>
        <a:xfrm>
          <a:off x="4865073" y="2804595"/>
          <a:ext cx="3158978" cy="1587522"/>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tx2"/>
              </a:solidFill>
            </a:rPr>
            <a:t>It is a refusal or failure of an individual to provide themselves with adequate food, water, clothing, shelter, personal hygiene, healthcare, medication and safety precautions</a:t>
          </a:r>
          <a:endParaRPr lang="en-GB" sz="1400" kern="1200" dirty="0">
            <a:solidFill>
              <a:schemeClr val="tx2"/>
            </a:solidFill>
          </a:endParaRPr>
        </a:p>
      </dsp:txBody>
      <dsp:txXfrm>
        <a:off x="4942569" y="2882091"/>
        <a:ext cx="3003986" cy="14325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918D5-A449-42D6-91E5-8EA1AC3C17D0}">
      <dsp:nvSpPr>
        <dsp:cNvPr id="0" name=""/>
        <dsp:cNvSpPr/>
      </dsp:nvSpPr>
      <dsp:spPr>
        <a:xfrm>
          <a:off x="1203458" y="1723"/>
          <a:ext cx="2198082" cy="13188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solidFill>
                <a:schemeClr val="tx2"/>
              </a:solidFill>
            </a:rPr>
            <a:t>Lack of person centred/focussed approach</a:t>
          </a:r>
          <a:endParaRPr lang="en-GB" sz="2200" kern="1200" dirty="0">
            <a:solidFill>
              <a:schemeClr val="tx2"/>
            </a:solidFill>
          </a:endParaRPr>
        </a:p>
      </dsp:txBody>
      <dsp:txXfrm>
        <a:off x="1203458" y="1723"/>
        <a:ext cx="2198082" cy="1318849"/>
      </dsp:txXfrm>
    </dsp:sp>
    <dsp:sp modelId="{1E498E19-BD43-4A08-A856-78F2E29CE4D4}">
      <dsp:nvSpPr>
        <dsp:cNvPr id="0" name=""/>
        <dsp:cNvSpPr/>
      </dsp:nvSpPr>
      <dsp:spPr>
        <a:xfrm>
          <a:off x="3621349" y="1723"/>
          <a:ext cx="2198082" cy="13188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Mental Capacity</a:t>
          </a:r>
          <a:endParaRPr lang="en-GB" sz="2200" kern="1200" dirty="0"/>
        </a:p>
      </dsp:txBody>
      <dsp:txXfrm>
        <a:off x="3621349" y="1723"/>
        <a:ext cx="2198082" cy="1318849"/>
      </dsp:txXfrm>
    </dsp:sp>
    <dsp:sp modelId="{0A2CAE71-A6F7-426B-8E80-DDDAEC1C9532}">
      <dsp:nvSpPr>
        <dsp:cNvPr id="0" name=""/>
        <dsp:cNvSpPr/>
      </dsp:nvSpPr>
      <dsp:spPr>
        <a:xfrm>
          <a:off x="1203458" y="1540381"/>
          <a:ext cx="2198082" cy="131884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solidFill>
                <a:schemeClr val="tx2"/>
              </a:solidFill>
            </a:rPr>
            <a:t>Family and carer involvement</a:t>
          </a:r>
          <a:endParaRPr lang="en-GB" sz="2200" kern="1200" dirty="0">
            <a:solidFill>
              <a:schemeClr val="tx2"/>
            </a:solidFill>
          </a:endParaRPr>
        </a:p>
      </dsp:txBody>
      <dsp:txXfrm>
        <a:off x="1203458" y="1540381"/>
        <a:ext cx="2198082" cy="1318849"/>
      </dsp:txXfrm>
    </dsp:sp>
    <dsp:sp modelId="{41809A60-914E-49BB-93BC-FDA40E32EC5F}">
      <dsp:nvSpPr>
        <dsp:cNvPr id="0" name=""/>
        <dsp:cNvSpPr/>
      </dsp:nvSpPr>
      <dsp:spPr>
        <a:xfrm>
          <a:off x="3621349" y="1540381"/>
          <a:ext cx="2198082" cy="131884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solidFill>
                <a:schemeClr val="tx2"/>
              </a:solidFill>
            </a:rPr>
            <a:t>Challenges with engagement</a:t>
          </a:r>
          <a:endParaRPr lang="en-GB" sz="2200" kern="1200" dirty="0">
            <a:solidFill>
              <a:schemeClr val="tx2"/>
            </a:solidFill>
          </a:endParaRPr>
        </a:p>
      </dsp:txBody>
      <dsp:txXfrm>
        <a:off x="3621349" y="1540381"/>
        <a:ext cx="2198082" cy="1318849"/>
      </dsp:txXfrm>
    </dsp:sp>
    <dsp:sp modelId="{3C53ACFB-9762-4CB3-B484-CC54F0FB1703}">
      <dsp:nvSpPr>
        <dsp:cNvPr id="0" name=""/>
        <dsp:cNvSpPr/>
      </dsp:nvSpPr>
      <dsp:spPr>
        <a:xfrm>
          <a:off x="2412404" y="3079039"/>
          <a:ext cx="2198082" cy="131884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solidFill>
                <a:schemeClr val="tx2"/>
              </a:solidFill>
            </a:rPr>
            <a:t>Interagency communication and collaboration</a:t>
          </a:r>
          <a:endParaRPr lang="en-GB" sz="2200" kern="1200" dirty="0">
            <a:solidFill>
              <a:schemeClr val="tx2"/>
            </a:solidFill>
          </a:endParaRPr>
        </a:p>
      </dsp:txBody>
      <dsp:txXfrm>
        <a:off x="2412404" y="3079039"/>
        <a:ext cx="2198082" cy="13188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C6215-41C2-4469-9B47-B905962CFF61}">
      <dsp:nvSpPr>
        <dsp:cNvPr id="0" name=""/>
        <dsp:cNvSpPr/>
      </dsp:nvSpPr>
      <dsp:spPr>
        <a:xfrm>
          <a:off x="0" y="162893"/>
          <a:ext cx="7836680" cy="699485"/>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rtl="0">
            <a:lnSpc>
              <a:spcPct val="90000"/>
            </a:lnSpc>
            <a:spcBef>
              <a:spcPct val="0"/>
            </a:spcBef>
            <a:spcAft>
              <a:spcPct val="35000"/>
            </a:spcAft>
          </a:pPr>
          <a:r>
            <a:rPr lang="en-GB" sz="2200" kern="1200" dirty="0" smtClean="0">
              <a:solidFill>
                <a:schemeClr val="tx2"/>
              </a:solidFill>
            </a:rPr>
            <a:t>Refusal of services taken at face value</a:t>
          </a:r>
          <a:endParaRPr lang="en-GB" sz="2200" kern="1200" dirty="0">
            <a:solidFill>
              <a:schemeClr val="tx2"/>
            </a:solidFill>
          </a:endParaRPr>
        </a:p>
      </dsp:txBody>
      <dsp:txXfrm>
        <a:off x="349743" y="162893"/>
        <a:ext cx="7137195" cy="699485"/>
      </dsp:txXfrm>
    </dsp:sp>
    <dsp:sp modelId="{A59FF621-2081-40AB-8E2D-B009C4F8D6FE}">
      <dsp:nvSpPr>
        <dsp:cNvPr id="0" name=""/>
        <dsp:cNvSpPr/>
      </dsp:nvSpPr>
      <dsp:spPr>
        <a:xfrm>
          <a:off x="0" y="960306"/>
          <a:ext cx="7836680" cy="670764"/>
        </a:xfrm>
        <a:prstGeom prst="chevron">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rtl="0">
            <a:lnSpc>
              <a:spcPct val="90000"/>
            </a:lnSpc>
            <a:spcBef>
              <a:spcPct val="0"/>
            </a:spcBef>
            <a:spcAft>
              <a:spcPct val="35000"/>
            </a:spcAft>
          </a:pPr>
          <a:r>
            <a:rPr lang="en-GB" sz="2200" kern="1200" dirty="0" smtClean="0">
              <a:solidFill>
                <a:schemeClr val="tx2"/>
              </a:solidFill>
            </a:rPr>
            <a:t>Lack of professional curiosity to understand the motivation and perspectives of the person refusing intervention</a:t>
          </a:r>
          <a:endParaRPr lang="en-GB" sz="2200" kern="1200" dirty="0">
            <a:solidFill>
              <a:schemeClr val="tx2"/>
            </a:solidFill>
          </a:endParaRPr>
        </a:p>
      </dsp:txBody>
      <dsp:txXfrm>
        <a:off x="335382" y="960306"/>
        <a:ext cx="7165916" cy="670764"/>
      </dsp:txXfrm>
    </dsp:sp>
    <dsp:sp modelId="{67A64835-E307-432B-8AE4-C8BCEA6B8781}">
      <dsp:nvSpPr>
        <dsp:cNvPr id="0" name=""/>
        <dsp:cNvSpPr/>
      </dsp:nvSpPr>
      <dsp:spPr>
        <a:xfrm>
          <a:off x="0" y="1704145"/>
          <a:ext cx="7836680" cy="526082"/>
        </a:xfrm>
        <a:prstGeom prst="chevron">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rtl="0">
            <a:lnSpc>
              <a:spcPct val="90000"/>
            </a:lnSpc>
            <a:spcBef>
              <a:spcPct val="0"/>
            </a:spcBef>
            <a:spcAft>
              <a:spcPct val="35000"/>
            </a:spcAft>
          </a:pPr>
          <a:r>
            <a:rPr lang="en-GB" sz="2200" kern="1200" dirty="0" smtClean="0">
              <a:solidFill>
                <a:schemeClr val="tx2"/>
              </a:solidFill>
            </a:rPr>
            <a:t>Working reactively to respond to each ‘crisis’ </a:t>
          </a:r>
          <a:endParaRPr lang="en-GB" sz="2200" kern="1200" dirty="0">
            <a:solidFill>
              <a:schemeClr val="tx2"/>
            </a:solidFill>
          </a:endParaRPr>
        </a:p>
      </dsp:txBody>
      <dsp:txXfrm>
        <a:off x="263041" y="1704145"/>
        <a:ext cx="7310598" cy="526082"/>
      </dsp:txXfrm>
    </dsp:sp>
    <dsp:sp modelId="{552A49D5-5336-412C-8530-F6A9908EC739}">
      <dsp:nvSpPr>
        <dsp:cNvPr id="0" name=""/>
        <dsp:cNvSpPr/>
      </dsp:nvSpPr>
      <dsp:spPr>
        <a:xfrm>
          <a:off x="0" y="2345454"/>
          <a:ext cx="7836680" cy="771503"/>
        </a:xfrm>
        <a:prstGeom prst="chevron">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rtl="0">
            <a:lnSpc>
              <a:spcPct val="90000"/>
            </a:lnSpc>
            <a:spcBef>
              <a:spcPct val="0"/>
            </a:spcBef>
            <a:spcAft>
              <a:spcPct val="35000"/>
            </a:spcAft>
          </a:pPr>
          <a:r>
            <a:rPr lang="en-GB" sz="2200" kern="1200" dirty="0" smtClean="0">
              <a:solidFill>
                <a:schemeClr val="tx2"/>
              </a:solidFill>
            </a:rPr>
            <a:t>Individuals seen as a sum of their ‘problem’ behaviours</a:t>
          </a:r>
          <a:endParaRPr lang="en-GB" sz="2200" kern="1200" dirty="0">
            <a:solidFill>
              <a:schemeClr val="tx2"/>
            </a:solidFill>
          </a:endParaRPr>
        </a:p>
      </dsp:txBody>
      <dsp:txXfrm>
        <a:off x="385752" y="2345454"/>
        <a:ext cx="7065177" cy="771503"/>
      </dsp:txXfrm>
    </dsp:sp>
    <dsp:sp modelId="{EE00E298-5FBD-4E64-A2AE-A493CF5442D1}">
      <dsp:nvSpPr>
        <dsp:cNvPr id="0" name=""/>
        <dsp:cNvSpPr/>
      </dsp:nvSpPr>
      <dsp:spPr>
        <a:xfrm>
          <a:off x="0" y="3199770"/>
          <a:ext cx="7836680" cy="699485"/>
        </a:xfrm>
        <a:prstGeom prst="chevron">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rtl="0">
            <a:lnSpc>
              <a:spcPct val="90000"/>
            </a:lnSpc>
            <a:spcBef>
              <a:spcPct val="0"/>
            </a:spcBef>
            <a:spcAft>
              <a:spcPct val="35000"/>
            </a:spcAft>
          </a:pPr>
          <a:r>
            <a:rPr lang="en-GB" sz="2200" kern="1200" dirty="0" smtClean="0">
              <a:solidFill>
                <a:schemeClr val="tx2"/>
              </a:solidFill>
            </a:rPr>
            <a:t>Missed opportunities to work with what the individual </a:t>
          </a:r>
          <a:r>
            <a:rPr lang="en-GB" sz="2200" i="1" kern="1200" dirty="0" smtClean="0">
              <a:solidFill>
                <a:schemeClr val="tx2"/>
              </a:solidFill>
            </a:rPr>
            <a:t>was</a:t>
          </a:r>
          <a:r>
            <a:rPr lang="en-GB" sz="2200" kern="1200" dirty="0" smtClean="0">
              <a:solidFill>
                <a:schemeClr val="tx2"/>
              </a:solidFill>
            </a:rPr>
            <a:t> prepared to engage about</a:t>
          </a:r>
          <a:endParaRPr lang="en-GB" sz="2200" kern="1200" dirty="0">
            <a:solidFill>
              <a:schemeClr val="tx2"/>
            </a:solidFill>
          </a:endParaRPr>
        </a:p>
      </dsp:txBody>
      <dsp:txXfrm>
        <a:off x="349743" y="3199770"/>
        <a:ext cx="7137195" cy="6994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74878-8957-4AF6-A6CC-B21B205E4E83}">
      <dsp:nvSpPr>
        <dsp:cNvPr id="0" name=""/>
        <dsp:cNvSpPr/>
      </dsp:nvSpPr>
      <dsp:spPr>
        <a:xfrm>
          <a:off x="1" y="225400"/>
          <a:ext cx="7872967" cy="697341"/>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GB" sz="1800" kern="1200" dirty="0" smtClean="0">
              <a:solidFill>
                <a:schemeClr val="tx2"/>
              </a:solidFill>
            </a:rPr>
            <a:t>Presumption of capacity to refuse services </a:t>
          </a:r>
          <a:endParaRPr lang="en-GB" sz="1800" kern="1200" dirty="0">
            <a:solidFill>
              <a:schemeClr val="tx2"/>
            </a:solidFill>
          </a:endParaRPr>
        </a:p>
      </dsp:txBody>
      <dsp:txXfrm>
        <a:off x="348672" y="225400"/>
        <a:ext cx="7175626" cy="697341"/>
      </dsp:txXfrm>
    </dsp:sp>
    <dsp:sp modelId="{A94934E0-F61F-488E-B218-C803BECED686}">
      <dsp:nvSpPr>
        <dsp:cNvPr id="0" name=""/>
        <dsp:cNvSpPr/>
      </dsp:nvSpPr>
      <dsp:spPr>
        <a:xfrm>
          <a:off x="1" y="1020370"/>
          <a:ext cx="7881649" cy="697341"/>
        </a:xfrm>
        <a:prstGeom prst="chevron">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GB" sz="1800" kern="1200" dirty="0" smtClean="0">
              <a:solidFill>
                <a:schemeClr val="tx2"/>
              </a:solidFill>
            </a:rPr>
            <a:t>Poor or missing supporting documentation/evidence to support defensible decision making</a:t>
          </a:r>
          <a:endParaRPr lang="en-GB" sz="1800" kern="1200" dirty="0">
            <a:solidFill>
              <a:schemeClr val="tx2"/>
            </a:solidFill>
          </a:endParaRPr>
        </a:p>
      </dsp:txBody>
      <dsp:txXfrm>
        <a:off x="348672" y="1020370"/>
        <a:ext cx="7184308" cy="697341"/>
      </dsp:txXfrm>
    </dsp:sp>
    <dsp:sp modelId="{E4C1DA47-6A28-4BF7-AEBE-B94B9D479F50}">
      <dsp:nvSpPr>
        <dsp:cNvPr id="0" name=""/>
        <dsp:cNvSpPr/>
      </dsp:nvSpPr>
      <dsp:spPr>
        <a:xfrm>
          <a:off x="1" y="1815339"/>
          <a:ext cx="7881649" cy="697341"/>
        </a:xfrm>
        <a:prstGeom prst="chevron">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GB" sz="1800" kern="1200" dirty="0" smtClean="0">
              <a:solidFill>
                <a:schemeClr val="tx2"/>
              </a:solidFill>
            </a:rPr>
            <a:t>No re-examination of capacity in relation to different decisions</a:t>
          </a:r>
          <a:endParaRPr lang="en-GB" sz="1800" kern="1200" dirty="0">
            <a:solidFill>
              <a:schemeClr val="tx2"/>
            </a:solidFill>
          </a:endParaRPr>
        </a:p>
      </dsp:txBody>
      <dsp:txXfrm>
        <a:off x="348672" y="1815339"/>
        <a:ext cx="7184308" cy="697341"/>
      </dsp:txXfrm>
    </dsp:sp>
    <dsp:sp modelId="{79E21B08-5FB3-4EC0-9077-FF7E9F5459EA}">
      <dsp:nvSpPr>
        <dsp:cNvPr id="0" name=""/>
        <dsp:cNvSpPr/>
      </dsp:nvSpPr>
      <dsp:spPr>
        <a:xfrm>
          <a:off x="2" y="2640538"/>
          <a:ext cx="7881649" cy="697341"/>
        </a:xfrm>
        <a:prstGeom prst="chevron">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GB" sz="1800" kern="1200" dirty="0" smtClean="0">
              <a:solidFill>
                <a:schemeClr val="tx2"/>
              </a:solidFill>
            </a:rPr>
            <a:t>Lack of support and guidance for practitioners, when adults have capacity but place themselves at significant risk</a:t>
          </a:r>
          <a:endParaRPr lang="en-GB" sz="1800" kern="1200" dirty="0">
            <a:solidFill>
              <a:schemeClr val="tx2"/>
            </a:solidFill>
          </a:endParaRPr>
        </a:p>
      </dsp:txBody>
      <dsp:txXfrm>
        <a:off x="348673" y="2640538"/>
        <a:ext cx="7184308" cy="697341"/>
      </dsp:txXfrm>
    </dsp:sp>
    <dsp:sp modelId="{A447BC80-5C74-4FDD-A110-B45FA739ECB1}">
      <dsp:nvSpPr>
        <dsp:cNvPr id="0" name=""/>
        <dsp:cNvSpPr/>
      </dsp:nvSpPr>
      <dsp:spPr>
        <a:xfrm>
          <a:off x="1" y="3405277"/>
          <a:ext cx="7881649" cy="551576"/>
        </a:xfrm>
        <a:prstGeom prst="chevr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GB" sz="1800" kern="1200" dirty="0" smtClean="0">
              <a:solidFill>
                <a:schemeClr val="tx2"/>
              </a:solidFill>
            </a:rPr>
            <a:t>Expectations of a single agency approach to capacity assessments and decision making</a:t>
          </a:r>
          <a:endParaRPr lang="en-GB" sz="1800" kern="1200" dirty="0">
            <a:solidFill>
              <a:schemeClr val="tx2"/>
            </a:solidFill>
          </a:endParaRPr>
        </a:p>
      </dsp:txBody>
      <dsp:txXfrm>
        <a:off x="275789" y="3405277"/>
        <a:ext cx="7330073" cy="5515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56993-F373-4641-98A8-996652CE7A36}">
      <dsp:nvSpPr>
        <dsp:cNvPr id="0" name=""/>
        <dsp:cNvSpPr/>
      </dsp:nvSpPr>
      <dsp:spPr>
        <a:xfrm>
          <a:off x="1" y="307446"/>
          <a:ext cx="7806697" cy="639631"/>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rtl="0">
            <a:lnSpc>
              <a:spcPct val="90000"/>
            </a:lnSpc>
            <a:spcBef>
              <a:spcPct val="0"/>
            </a:spcBef>
            <a:spcAft>
              <a:spcPct val="35000"/>
            </a:spcAft>
          </a:pPr>
          <a:r>
            <a:rPr lang="en-GB" sz="2100" kern="1200" dirty="0" smtClean="0"/>
            <a:t>Family or carer perspective given greater weight than that of the person</a:t>
          </a:r>
          <a:endParaRPr lang="en-GB" sz="2100" kern="1200" dirty="0"/>
        </a:p>
      </dsp:txBody>
      <dsp:txXfrm>
        <a:off x="319817" y="307446"/>
        <a:ext cx="7167066" cy="639631"/>
      </dsp:txXfrm>
    </dsp:sp>
    <dsp:sp modelId="{1846ACC6-58ED-47A2-BF16-228E6C87F8E8}">
      <dsp:nvSpPr>
        <dsp:cNvPr id="0" name=""/>
        <dsp:cNvSpPr/>
      </dsp:nvSpPr>
      <dsp:spPr>
        <a:xfrm>
          <a:off x="1" y="1036626"/>
          <a:ext cx="7806697" cy="639631"/>
        </a:xfrm>
        <a:prstGeom prst="chevron">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rtl="0">
            <a:lnSpc>
              <a:spcPct val="90000"/>
            </a:lnSpc>
            <a:spcBef>
              <a:spcPct val="0"/>
            </a:spcBef>
            <a:spcAft>
              <a:spcPct val="35000"/>
            </a:spcAft>
          </a:pPr>
          <a:r>
            <a:rPr lang="en-GB" sz="2100" kern="1200" dirty="0" smtClean="0"/>
            <a:t>Lack of engagement with family, carers and others to inform capacity assessment and best interests decision making</a:t>
          </a:r>
          <a:endParaRPr lang="en-GB" sz="2100" kern="1200" dirty="0"/>
        </a:p>
      </dsp:txBody>
      <dsp:txXfrm>
        <a:off x="319817" y="1036626"/>
        <a:ext cx="7167066" cy="639631"/>
      </dsp:txXfrm>
    </dsp:sp>
    <dsp:sp modelId="{B7C6E792-71B0-4A14-BC9E-839D6801A861}">
      <dsp:nvSpPr>
        <dsp:cNvPr id="0" name=""/>
        <dsp:cNvSpPr/>
      </dsp:nvSpPr>
      <dsp:spPr>
        <a:xfrm>
          <a:off x="1" y="1765805"/>
          <a:ext cx="7806697" cy="639631"/>
        </a:xfrm>
        <a:prstGeom prst="chevron">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rtl="0">
            <a:lnSpc>
              <a:spcPct val="90000"/>
            </a:lnSpc>
            <a:spcBef>
              <a:spcPct val="0"/>
            </a:spcBef>
            <a:spcAft>
              <a:spcPct val="35000"/>
            </a:spcAft>
          </a:pPr>
          <a:r>
            <a:rPr lang="en-GB" sz="2100" kern="1200" smtClean="0"/>
            <a:t>Household and family dynamics not explored</a:t>
          </a:r>
          <a:endParaRPr lang="en-GB" sz="2100" kern="1200"/>
        </a:p>
      </dsp:txBody>
      <dsp:txXfrm>
        <a:off x="319817" y="1765805"/>
        <a:ext cx="7167066" cy="639631"/>
      </dsp:txXfrm>
    </dsp:sp>
    <dsp:sp modelId="{2AA34A0E-2269-435A-89BD-D7D0248FA2E7}">
      <dsp:nvSpPr>
        <dsp:cNvPr id="0" name=""/>
        <dsp:cNvSpPr/>
      </dsp:nvSpPr>
      <dsp:spPr>
        <a:xfrm>
          <a:off x="1" y="2494984"/>
          <a:ext cx="7806697" cy="639631"/>
        </a:xfrm>
        <a:prstGeom prst="chevron">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rtl="0">
            <a:lnSpc>
              <a:spcPct val="90000"/>
            </a:lnSpc>
            <a:spcBef>
              <a:spcPct val="0"/>
            </a:spcBef>
            <a:spcAft>
              <a:spcPct val="35000"/>
            </a:spcAft>
          </a:pPr>
          <a:r>
            <a:rPr lang="en-GB" sz="2100" kern="1200" dirty="0" smtClean="0"/>
            <a:t>Others experience and knowledge of self-neglecting or risky behaviours not taken into consideration</a:t>
          </a:r>
          <a:endParaRPr lang="en-GB" sz="2100" kern="1200" dirty="0"/>
        </a:p>
      </dsp:txBody>
      <dsp:txXfrm>
        <a:off x="319817" y="2494984"/>
        <a:ext cx="7167066" cy="639631"/>
      </dsp:txXfrm>
    </dsp:sp>
    <dsp:sp modelId="{4E8E54CA-EDDD-4BF8-B7A7-08252178CF85}">
      <dsp:nvSpPr>
        <dsp:cNvPr id="0" name=""/>
        <dsp:cNvSpPr/>
      </dsp:nvSpPr>
      <dsp:spPr>
        <a:xfrm>
          <a:off x="1" y="3224164"/>
          <a:ext cx="7806697" cy="643149"/>
        </a:xfrm>
        <a:prstGeom prst="chevron">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rtl="0">
            <a:lnSpc>
              <a:spcPct val="90000"/>
            </a:lnSpc>
            <a:spcBef>
              <a:spcPct val="0"/>
            </a:spcBef>
            <a:spcAft>
              <a:spcPct val="35000"/>
            </a:spcAft>
          </a:pPr>
          <a:r>
            <a:rPr lang="en-GB" sz="2100" kern="1200" dirty="0" smtClean="0"/>
            <a:t>Coercion and control missed as a factor in refusal to engage with services or professionals </a:t>
          </a:r>
          <a:endParaRPr lang="en-GB" sz="2100" kern="1200" dirty="0"/>
        </a:p>
      </dsp:txBody>
      <dsp:txXfrm>
        <a:off x="321576" y="3224164"/>
        <a:ext cx="7163548" cy="6431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12A1A-637A-4CBC-A1AA-C430B8C9A780}">
      <dsp:nvSpPr>
        <dsp:cNvPr id="0" name=""/>
        <dsp:cNvSpPr/>
      </dsp:nvSpPr>
      <dsp:spPr>
        <a:xfrm>
          <a:off x="232608" y="473"/>
          <a:ext cx="7244047" cy="73855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lvl="0" algn="ctr" defTabSz="1022350" rtl="0">
            <a:lnSpc>
              <a:spcPct val="90000"/>
            </a:lnSpc>
            <a:spcBef>
              <a:spcPct val="0"/>
            </a:spcBef>
            <a:spcAft>
              <a:spcPct val="35000"/>
            </a:spcAft>
          </a:pPr>
          <a:r>
            <a:rPr lang="en-GB" sz="2300" kern="1200" dirty="0" smtClean="0">
              <a:solidFill>
                <a:schemeClr val="tx2"/>
              </a:solidFill>
            </a:rPr>
            <a:t>Assumptions that if someone remained resistant to contact, this was indicative of an informed choice</a:t>
          </a:r>
          <a:endParaRPr lang="en-GB" sz="2300" kern="1200" dirty="0">
            <a:solidFill>
              <a:schemeClr val="tx2"/>
            </a:solidFill>
          </a:endParaRPr>
        </a:p>
      </dsp:txBody>
      <dsp:txXfrm>
        <a:off x="601885" y="473"/>
        <a:ext cx="6505494" cy="738553"/>
      </dsp:txXfrm>
    </dsp:sp>
    <dsp:sp modelId="{8E77BBF7-BFDA-4912-B740-EFBA6F7C5E14}">
      <dsp:nvSpPr>
        <dsp:cNvPr id="0" name=""/>
        <dsp:cNvSpPr/>
      </dsp:nvSpPr>
      <dsp:spPr>
        <a:xfrm>
          <a:off x="232608" y="842424"/>
          <a:ext cx="7244047" cy="738553"/>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lvl="0" algn="ctr" defTabSz="1022350" rtl="0">
            <a:lnSpc>
              <a:spcPct val="90000"/>
            </a:lnSpc>
            <a:spcBef>
              <a:spcPct val="0"/>
            </a:spcBef>
            <a:spcAft>
              <a:spcPct val="35000"/>
            </a:spcAft>
          </a:pPr>
          <a:r>
            <a:rPr lang="en-GB" sz="2300" kern="1200" dirty="0" smtClean="0">
              <a:solidFill>
                <a:schemeClr val="tx2"/>
              </a:solidFill>
            </a:rPr>
            <a:t>Missed or cancelled appointments not being followed up</a:t>
          </a:r>
          <a:endParaRPr lang="en-GB" sz="2300" kern="1200" dirty="0">
            <a:solidFill>
              <a:schemeClr val="tx2"/>
            </a:solidFill>
          </a:endParaRPr>
        </a:p>
      </dsp:txBody>
      <dsp:txXfrm>
        <a:off x="601885" y="842424"/>
        <a:ext cx="6505494" cy="738553"/>
      </dsp:txXfrm>
    </dsp:sp>
    <dsp:sp modelId="{116EB271-BB5D-4F29-9F43-E386F805316A}">
      <dsp:nvSpPr>
        <dsp:cNvPr id="0" name=""/>
        <dsp:cNvSpPr/>
      </dsp:nvSpPr>
      <dsp:spPr>
        <a:xfrm>
          <a:off x="232608" y="1684375"/>
          <a:ext cx="7244047" cy="738553"/>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lvl="0" algn="ctr" defTabSz="1022350" rtl="0">
            <a:lnSpc>
              <a:spcPct val="90000"/>
            </a:lnSpc>
            <a:spcBef>
              <a:spcPct val="0"/>
            </a:spcBef>
            <a:spcAft>
              <a:spcPct val="35000"/>
            </a:spcAft>
          </a:pPr>
          <a:r>
            <a:rPr lang="en-GB" sz="2300" kern="1200" dirty="0" smtClean="0">
              <a:solidFill>
                <a:schemeClr val="tx2"/>
              </a:solidFill>
            </a:rPr>
            <a:t>A reputation for being ‘hard to engage’ could prompt case closure and refusal to reassess by services</a:t>
          </a:r>
          <a:endParaRPr lang="en-GB" sz="2300" kern="1200" dirty="0">
            <a:solidFill>
              <a:schemeClr val="tx2"/>
            </a:solidFill>
          </a:endParaRPr>
        </a:p>
      </dsp:txBody>
      <dsp:txXfrm>
        <a:off x="601885" y="1684375"/>
        <a:ext cx="6505494" cy="738553"/>
      </dsp:txXfrm>
    </dsp:sp>
    <dsp:sp modelId="{DF10FF70-BF98-406C-B576-233DFA2A81FA}">
      <dsp:nvSpPr>
        <dsp:cNvPr id="0" name=""/>
        <dsp:cNvSpPr/>
      </dsp:nvSpPr>
      <dsp:spPr>
        <a:xfrm>
          <a:off x="194831" y="2549000"/>
          <a:ext cx="7244047" cy="738553"/>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lvl="0" algn="ctr" defTabSz="1022350" rtl="0">
            <a:lnSpc>
              <a:spcPct val="90000"/>
            </a:lnSpc>
            <a:spcBef>
              <a:spcPct val="0"/>
            </a:spcBef>
            <a:spcAft>
              <a:spcPct val="35000"/>
            </a:spcAft>
          </a:pPr>
          <a:r>
            <a:rPr lang="en-GB" sz="2300" kern="1200" dirty="0" smtClean="0">
              <a:solidFill>
                <a:schemeClr val="tx2"/>
              </a:solidFill>
            </a:rPr>
            <a:t>Often no exploration of reasons for non-engagement, through which possible alternatives could emerge</a:t>
          </a:r>
          <a:endParaRPr lang="en-GB" sz="2300" kern="1200" dirty="0">
            <a:solidFill>
              <a:schemeClr val="tx2"/>
            </a:solidFill>
          </a:endParaRPr>
        </a:p>
      </dsp:txBody>
      <dsp:txXfrm>
        <a:off x="564108" y="2549000"/>
        <a:ext cx="6505494" cy="738553"/>
      </dsp:txXfrm>
    </dsp:sp>
    <dsp:sp modelId="{83AA6FA9-018C-4A45-AD72-D233033CDEA3}">
      <dsp:nvSpPr>
        <dsp:cNvPr id="0" name=""/>
        <dsp:cNvSpPr/>
      </dsp:nvSpPr>
      <dsp:spPr>
        <a:xfrm>
          <a:off x="232608" y="3368277"/>
          <a:ext cx="7244047" cy="738553"/>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lvl="0" algn="ctr" defTabSz="1022350" rtl="0">
            <a:lnSpc>
              <a:spcPct val="90000"/>
            </a:lnSpc>
            <a:spcBef>
              <a:spcPct val="0"/>
            </a:spcBef>
            <a:spcAft>
              <a:spcPct val="35000"/>
            </a:spcAft>
          </a:pPr>
          <a:r>
            <a:rPr lang="en-GB" sz="2300" kern="1200" dirty="0" smtClean="0">
              <a:solidFill>
                <a:schemeClr val="tx2"/>
              </a:solidFill>
            </a:rPr>
            <a:t>Missed opportunities to involve other  services </a:t>
          </a:r>
          <a:endParaRPr lang="en-GB" sz="2300" kern="1200" dirty="0">
            <a:solidFill>
              <a:schemeClr val="tx2"/>
            </a:solidFill>
          </a:endParaRPr>
        </a:p>
      </dsp:txBody>
      <dsp:txXfrm>
        <a:off x="601885" y="3368277"/>
        <a:ext cx="6505494" cy="7385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14D63-B49B-42B2-81F8-158DFF204D0A}">
      <dsp:nvSpPr>
        <dsp:cNvPr id="0" name=""/>
        <dsp:cNvSpPr/>
      </dsp:nvSpPr>
      <dsp:spPr>
        <a:xfrm>
          <a:off x="1" y="253617"/>
          <a:ext cx="7919123" cy="648842"/>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rtl="0">
            <a:lnSpc>
              <a:spcPct val="90000"/>
            </a:lnSpc>
            <a:spcBef>
              <a:spcPct val="0"/>
            </a:spcBef>
            <a:spcAft>
              <a:spcPct val="35000"/>
            </a:spcAft>
          </a:pPr>
          <a:r>
            <a:rPr lang="en-GB" sz="2200" kern="1200" dirty="0" smtClean="0"/>
            <a:t>Absence of shared, multi-agency assessments</a:t>
          </a:r>
          <a:endParaRPr lang="en-GB" sz="2200" kern="1200" dirty="0"/>
        </a:p>
      </dsp:txBody>
      <dsp:txXfrm>
        <a:off x="324422" y="253617"/>
        <a:ext cx="7270281" cy="648842"/>
      </dsp:txXfrm>
    </dsp:sp>
    <dsp:sp modelId="{9C257487-F8FA-47B3-B0B5-57D025A23E99}">
      <dsp:nvSpPr>
        <dsp:cNvPr id="0" name=""/>
        <dsp:cNvSpPr/>
      </dsp:nvSpPr>
      <dsp:spPr>
        <a:xfrm>
          <a:off x="1" y="993298"/>
          <a:ext cx="7919123" cy="648842"/>
        </a:xfrm>
        <a:prstGeom prst="chevron">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rtl="0">
            <a:lnSpc>
              <a:spcPct val="90000"/>
            </a:lnSpc>
            <a:spcBef>
              <a:spcPct val="0"/>
            </a:spcBef>
            <a:spcAft>
              <a:spcPct val="35000"/>
            </a:spcAft>
          </a:pPr>
          <a:r>
            <a:rPr lang="en-GB" sz="2200" kern="1200" dirty="0" smtClean="0"/>
            <a:t>Joint working and liaison was often absent</a:t>
          </a:r>
          <a:endParaRPr lang="en-GB" sz="2200" kern="1200" dirty="0"/>
        </a:p>
      </dsp:txBody>
      <dsp:txXfrm>
        <a:off x="324422" y="993298"/>
        <a:ext cx="7270281" cy="648842"/>
      </dsp:txXfrm>
    </dsp:sp>
    <dsp:sp modelId="{1EC3553D-214D-4648-8F87-B1C2FD2AE196}">
      <dsp:nvSpPr>
        <dsp:cNvPr id="0" name=""/>
        <dsp:cNvSpPr/>
      </dsp:nvSpPr>
      <dsp:spPr>
        <a:xfrm>
          <a:off x="1" y="1732978"/>
          <a:ext cx="7919123" cy="648842"/>
        </a:xfrm>
        <a:prstGeom prst="chevron">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rtl="0">
            <a:lnSpc>
              <a:spcPct val="90000"/>
            </a:lnSpc>
            <a:spcBef>
              <a:spcPct val="0"/>
            </a:spcBef>
            <a:spcAft>
              <a:spcPct val="35000"/>
            </a:spcAft>
          </a:pPr>
          <a:r>
            <a:rPr lang="en-GB" sz="2200" kern="1200" dirty="0" smtClean="0"/>
            <a:t>Concerns and lack of understanding about information sharing</a:t>
          </a:r>
          <a:endParaRPr lang="en-GB" sz="2200" kern="1200" dirty="0"/>
        </a:p>
      </dsp:txBody>
      <dsp:txXfrm>
        <a:off x="324422" y="1732978"/>
        <a:ext cx="7270281" cy="648842"/>
      </dsp:txXfrm>
    </dsp:sp>
    <dsp:sp modelId="{C853E9D3-71DC-4C00-868C-149887DDEE54}">
      <dsp:nvSpPr>
        <dsp:cNvPr id="0" name=""/>
        <dsp:cNvSpPr/>
      </dsp:nvSpPr>
      <dsp:spPr>
        <a:xfrm>
          <a:off x="1" y="2472659"/>
          <a:ext cx="7919123" cy="648842"/>
        </a:xfrm>
        <a:prstGeom prst="chevron">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rtl="0">
            <a:lnSpc>
              <a:spcPct val="90000"/>
            </a:lnSpc>
            <a:spcBef>
              <a:spcPct val="0"/>
            </a:spcBef>
            <a:spcAft>
              <a:spcPct val="35000"/>
            </a:spcAft>
          </a:pPr>
          <a:r>
            <a:rPr lang="en-GB" sz="2200" kern="1200" dirty="0" smtClean="0"/>
            <a:t>Poor knowledge of local policy and procedure for self-neglect</a:t>
          </a:r>
          <a:endParaRPr lang="en-GB" sz="2200" kern="1200" dirty="0"/>
        </a:p>
      </dsp:txBody>
      <dsp:txXfrm>
        <a:off x="324422" y="2472659"/>
        <a:ext cx="7270281" cy="648842"/>
      </dsp:txXfrm>
    </dsp:sp>
    <dsp:sp modelId="{3B2D0BD0-AC45-4E1A-B917-BB48F5D60664}">
      <dsp:nvSpPr>
        <dsp:cNvPr id="0" name=""/>
        <dsp:cNvSpPr/>
      </dsp:nvSpPr>
      <dsp:spPr>
        <a:xfrm>
          <a:off x="1" y="3212339"/>
          <a:ext cx="7919123" cy="648842"/>
        </a:xfrm>
        <a:prstGeom prst="chevron">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rtl="0">
            <a:lnSpc>
              <a:spcPct val="90000"/>
            </a:lnSpc>
            <a:spcBef>
              <a:spcPct val="0"/>
            </a:spcBef>
            <a:spcAft>
              <a:spcPct val="35000"/>
            </a:spcAft>
          </a:pPr>
          <a:r>
            <a:rPr lang="en-GB" sz="2200" kern="1200" dirty="0" smtClean="0"/>
            <a:t>Lack of input from </a:t>
          </a:r>
          <a:r>
            <a:rPr lang="en-GB" sz="2200" i="1" kern="1200" dirty="0" smtClean="0"/>
            <a:t>all</a:t>
          </a:r>
          <a:r>
            <a:rPr lang="en-GB" sz="2200" kern="1200" dirty="0" smtClean="0"/>
            <a:t> relevant agencies at  Adult meetings and discussions</a:t>
          </a:r>
          <a:endParaRPr lang="en-GB" sz="2200" kern="1200" dirty="0"/>
        </a:p>
      </dsp:txBody>
      <dsp:txXfrm>
        <a:off x="324422" y="3212339"/>
        <a:ext cx="7270281" cy="6488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9689B-D56E-489A-8C5B-986A0C442741}">
      <dsp:nvSpPr>
        <dsp:cNvPr id="0" name=""/>
        <dsp:cNvSpPr/>
      </dsp:nvSpPr>
      <dsp:spPr>
        <a:xfrm rot="5400000">
          <a:off x="-156711" y="159787"/>
          <a:ext cx="1044743" cy="731320"/>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Purpose</a:t>
          </a:r>
          <a:endParaRPr lang="en-GB" sz="1600" kern="1200" dirty="0"/>
        </a:p>
      </dsp:txBody>
      <dsp:txXfrm rot="-5400000">
        <a:off x="1" y="368735"/>
        <a:ext cx="731320" cy="313423"/>
      </dsp:txXfrm>
    </dsp:sp>
    <dsp:sp modelId="{409B1F8A-BDAD-4E49-B40D-3486BB393086}">
      <dsp:nvSpPr>
        <dsp:cNvPr id="0" name=""/>
        <dsp:cNvSpPr/>
      </dsp:nvSpPr>
      <dsp:spPr>
        <a:xfrm rot="5400000">
          <a:off x="4116846" y="-3382449"/>
          <a:ext cx="679083" cy="7450134"/>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solidFill>
                <a:schemeClr val="tx2"/>
              </a:solidFill>
              <a:latin typeface="Arial" panose="020B0604020202020204" pitchFamily="34" charset="0"/>
              <a:cs typeface="Arial" panose="020B0604020202020204" pitchFamily="34" charset="0"/>
            </a:rPr>
            <a:t>To improve understanding, pathways and outcomes regarding self-neglect cases in the IOM</a:t>
          </a:r>
          <a:endParaRPr lang="en-GB" sz="1800" kern="1200" dirty="0">
            <a:solidFill>
              <a:schemeClr val="tx2"/>
            </a:solidFill>
            <a:latin typeface="Arial" panose="020B0604020202020204" pitchFamily="34" charset="0"/>
            <a:cs typeface="Arial" panose="020B0604020202020204" pitchFamily="34" charset="0"/>
          </a:endParaRPr>
        </a:p>
      </dsp:txBody>
      <dsp:txXfrm rot="-5400000">
        <a:off x="731321" y="36226"/>
        <a:ext cx="7416984" cy="612783"/>
      </dsp:txXfrm>
    </dsp:sp>
    <dsp:sp modelId="{902BEB99-B4D7-424D-90AC-AB753F5A3069}">
      <dsp:nvSpPr>
        <dsp:cNvPr id="0" name=""/>
        <dsp:cNvSpPr/>
      </dsp:nvSpPr>
      <dsp:spPr>
        <a:xfrm rot="5400000">
          <a:off x="75636" y="1133780"/>
          <a:ext cx="1044743" cy="731320"/>
        </a:xfrm>
        <a:prstGeom prst="chevron">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Aims</a:t>
          </a:r>
          <a:endParaRPr lang="en-GB" sz="1600" kern="1200" dirty="0"/>
        </a:p>
      </dsp:txBody>
      <dsp:txXfrm rot="-5400000">
        <a:off x="232348" y="1342728"/>
        <a:ext cx="731320" cy="313423"/>
      </dsp:txXfrm>
    </dsp:sp>
    <dsp:sp modelId="{51F563D4-5CFE-4B2F-9E0E-52657C4C534E}">
      <dsp:nvSpPr>
        <dsp:cNvPr id="0" name=""/>
        <dsp:cNvSpPr/>
      </dsp:nvSpPr>
      <dsp:spPr>
        <a:xfrm rot="5400000">
          <a:off x="2803437" y="-905449"/>
          <a:ext cx="3305900" cy="6947473"/>
        </a:xfrm>
        <a:prstGeom prst="round2Same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smtClean="0"/>
            <a:t> </a:t>
          </a:r>
          <a:r>
            <a:rPr lang="en-GB" sz="1800" kern="1200" dirty="0">
              <a:solidFill>
                <a:schemeClr val="tx2"/>
              </a:solidFill>
            </a:rPr>
            <a:t>Enhanced knowledge of self-neglect and of the legal framework surrounding it</a:t>
          </a:r>
        </a:p>
        <a:p>
          <a:pPr marL="171450" lvl="1" indent="-171450" algn="l" defTabSz="800100">
            <a:lnSpc>
              <a:spcPct val="90000"/>
            </a:lnSpc>
            <a:spcBef>
              <a:spcPct val="0"/>
            </a:spcBef>
            <a:spcAft>
              <a:spcPct val="15000"/>
            </a:spcAft>
            <a:buChar char="••"/>
          </a:pPr>
          <a:r>
            <a:rPr lang="en-GB" sz="1800" kern="1200" dirty="0" smtClean="0">
              <a:solidFill>
                <a:schemeClr val="tx2"/>
              </a:solidFill>
            </a:rPr>
            <a:t> </a:t>
          </a:r>
          <a:r>
            <a:rPr lang="en-GB" sz="1800" kern="1200" dirty="0">
              <a:solidFill>
                <a:schemeClr val="tx2"/>
              </a:solidFill>
            </a:rPr>
            <a:t>Fit for purpose assessment skills</a:t>
          </a:r>
        </a:p>
        <a:p>
          <a:pPr marL="171450" lvl="1" indent="-171450" algn="l" defTabSz="800100">
            <a:lnSpc>
              <a:spcPct val="90000"/>
            </a:lnSpc>
            <a:spcBef>
              <a:spcPct val="0"/>
            </a:spcBef>
            <a:spcAft>
              <a:spcPct val="15000"/>
            </a:spcAft>
            <a:buChar char="••"/>
          </a:pPr>
          <a:r>
            <a:rPr lang="en-GB" sz="1800" kern="1200" dirty="0" smtClean="0">
              <a:solidFill>
                <a:schemeClr val="tx2"/>
              </a:solidFill>
            </a:rPr>
            <a:t> Consistency </a:t>
          </a:r>
          <a:r>
            <a:rPr lang="en-GB" sz="1800" kern="1200" dirty="0">
              <a:solidFill>
                <a:schemeClr val="tx2"/>
              </a:solidFill>
            </a:rPr>
            <a:t>in decision making and clear and consistent exit strategies</a:t>
          </a:r>
        </a:p>
        <a:p>
          <a:pPr marL="171450" lvl="1" indent="-171450" algn="l" defTabSz="800100">
            <a:lnSpc>
              <a:spcPct val="90000"/>
            </a:lnSpc>
            <a:spcBef>
              <a:spcPct val="0"/>
            </a:spcBef>
            <a:spcAft>
              <a:spcPct val="15000"/>
            </a:spcAft>
            <a:buChar char="••"/>
          </a:pPr>
          <a:r>
            <a:rPr lang="en-GB" sz="1800" kern="1200" dirty="0" smtClean="0">
              <a:solidFill>
                <a:schemeClr val="tx2"/>
              </a:solidFill>
            </a:rPr>
            <a:t> </a:t>
          </a:r>
          <a:r>
            <a:rPr lang="en-GB" sz="1800" kern="1200" dirty="0">
              <a:solidFill>
                <a:schemeClr val="tx2"/>
              </a:solidFill>
            </a:rPr>
            <a:t>Cultural change - relationship-building skills and a </a:t>
          </a:r>
          <a:r>
            <a:rPr lang="en-GB" sz="1800" kern="1200" dirty="0" smtClean="0">
              <a:solidFill>
                <a:schemeClr val="tx2"/>
              </a:solidFill>
            </a:rPr>
            <a:t>client-centred approach</a:t>
          </a:r>
          <a:endParaRPr lang="en-GB" sz="1800" kern="1200" dirty="0">
            <a:solidFill>
              <a:schemeClr val="tx2"/>
            </a:solidFill>
          </a:endParaRPr>
        </a:p>
        <a:p>
          <a:pPr marL="171450" lvl="1" indent="-171450" algn="l" defTabSz="800100">
            <a:lnSpc>
              <a:spcPct val="90000"/>
            </a:lnSpc>
            <a:spcBef>
              <a:spcPct val="0"/>
            </a:spcBef>
            <a:spcAft>
              <a:spcPct val="15000"/>
            </a:spcAft>
            <a:buChar char="••"/>
          </a:pPr>
          <a:r>
            <a:rPr lang="en-GB" sz="1800" kern="1200" dirty="0" smtClean="0">
              <a:solidFill>
                <a:schemeClr val="tx2"/>
              </a:solidFill>
            </a:rPr>
            <a:t> </a:t>
          </a:r>
          <a:r>
            <a:rPr lang="en-GB" sz="1800" kern="1200" dirty="0">
              <a:solidFill>
                <a:schemeClr val="tx2"/>
              </a:solidFill>
            </a:rPr>
            <a:t>Effective multidisciplinary </a:t>
          </a:r>
          <a:r>
            <a:rPr lang="en-GB" sz="1800" kern="1200" dirty="0" smtClean="0">
              <a:solidFill>
                <a:schemeClr val="tx2"/>
              </a:solidFill>
            </a:rPr>
            <a:t>working</a:t>
          </a:r>
          <a:endParaRPr lang="en-GB" sz="1800" kern="1200" dirty="0">
            <a:solidFill>
              <a:schemeClr val="tx2"/>
            </a:solidFill>
          </a:endParaRPr>
        </a:p>
        <a:p>
          <a:pPr marL="171450" lvl="1" indent="-171450" algn="l" defTabSz="800100">
            <a:lnSpc>
              <a:spcPct val="90000"/>
            </a:lnSpc>
            <a:spcBef>
              <a:spcPct val="0"/>
            </a:spcBef>
            <a:spcAft>
              <a:spcPct val="15000"/>
            </a:spcAft>
            <a:buChar char="••"/>
          </a:pPr>
          <a:r>
            <a:rPr lang="en-GB" sz="1800" kern="1200" dirty="0" smtClean="0">
              <a:solidFill>
                <a:schemeClr val="tx2"/>
              </a:solidFill>
            </a:rPr>
            <a:t> </a:t>
          </a:r>
          <a:r>
            <a:rPr lang="en-GB" sz="1800" kern="1200" dirty="0">
              <a:solidFill>
                <a:schemeClr val="tx2"/>
              </a:solidFill>
            </a:rPr>
            <a:t>Embed collaborative and person led approach</a:t>
          </a:r>
        </a:p>
        <a:p>
          <a:pPr marL="171450" lvl="1" indent="-171450" algn="l" defTabSz="800100">
            <a:lnSpc>
              <a:spcPct val="90000"/>
            </a:lnSpc>
            <a:spcBef>
              <a:spcPct val="0"/>
            </a:spcBef>
            <a:spcAft>
              <a:spcPct val="15000"/>
            </a:spcAft>
            <a:buChar char="••"/>
          </a:pPr>
          <a:r>
            <a:rPr lang="en-GB" sz="1800" kern="1200" dirty="0" smtClean="0">
              <a:solidFill>
                <a:schemeClr val="tx2"/>
              </a:solidFill>
            </a:rPr>
            <a:t> </a:t>
          </a:r>
          <a:r>
            <a:rPr lang="en-GB" sz="1800" kern="1200" dirty="0">
              <a:solidFill>
                <a:schemeClr val="tx2"/>
              </a:solidFill>
            </a:rPr>
            <a:t>Agreed risk tool which prompts questions on life history and causal factors</a:t>
          </a:r>
        </a:p>
      </dsp:txBody>
      <dsp:txXfrm rot="-5400000">
        <a:off x="982651" y="1076718"/>
        <a:ext cx="6786092" cy="29831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926E7-F2BA-468D-928C-67114CA6A8CB}">
      <dsp:nvSpPr>
        <dsp:cNvPr id="0" name=""/>
        <dsp:cNvSpPr/>
      </dsp:nvSpPr>
      <dsp:spPr>
        <a:xfrm>
          <a:off x="2967" y="824468"/>
          <a:ext cx="3901081" cy="45895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C8E8B8-A77A-4956-A6FA-CC841D8E4B15}">
      <dsp:nvSpPr>
        <dsp:cNvPr id="0" name=""/>
        <dsp:cNvSpPr/>
      </dsp:nvSpPr>
      <dsp:spPr>
        <a:xfrm>
          <a:off x="2967" y="996831"/>
          <a:ext cx="286587" cy="28658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3B8062-0781-4B17-86DE-A67B10EFBB39}">
      <dsp:nvSpPr>
        <dsp:cNvPr id="0" name=""/>
        <dsp:cNvSpPr/>
      </dsp:nvSpPr>
      <dsp:spPr>
        <a:xfrm>
          <a:off x="1485" y="705003"/>
          <a:ext cx="3901081" cy="824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n-GB" sz="3000" b="1" kern="1200" dirty="0" smtClean="0">
              <a:solidFill>
                <a:srgbClr val="00FFCC"/>
              </a:solidFill>
              <a:latin typeface="Arial" panose="020B0604020202020204" pitchFamily="34" charset="0"/>
              <a:cs typeface="Arial" panose="020B0604020202020204" pitchFamily="34" charset="0"/>
            </a:rPr>
            <a:t>Establish the Picture</a:t>
          </a:r>
          <a:endParaRPr lang="en-GB" sz="3000" b="1" kern="1200" dirty="0">
            <a:solidFill>
              <a:srgbClr val="00FFCC"/>
            </a:solidFill>
            <a:latin typeface="Arial" panose="020B0604020202020204" pitchFamily="34" charset="0"/>
            <a:cs typeface="Arial" panose="020B0604020202020204" pitchFamily="34" charset="0"/>
          </a:endParaRPr>
        </a:p>
      </dsp:txBody>
      <dsp:txXfrm>
        <a:off x="1485" y="705003"/>
        <a:ext cx="3901081" cy="824468"/>
      </dsp:txXfrm>
    </dsp:sp>
    <dsp:sp modelId="{3BEFAC7E-DB5C-4E70-BC56-A51E9B7F2747}">
      <dsp:nvSpPr>
        <dsp:cNvPr id="0" name=""/>
        <dsp:cNvSpPr/>
      </dsp:nvSpPr>
      <dsp:spPr>
        <a:xfrm>
          <a:off x="1" y="2217165"/>
          <a:ext cx="286580" cy="286580"/>
        </a:xfrm>
        <a:prstGeom prst="rightArrow">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E09F77-B76A-43BA-8B90-CD0F88DB9BDB}">
      <dsp:nvSpPr>
        <dsp:cNvPr id="0" name=""/>
        <dsp:cNvSpPr/>
      </dsp:nvSpPr>
      <dsp:spPr>
        <a:xfrm>
          <a:off x="291026" y="2026444"/>
          <a:ext cx="3628006" cy="668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GB" sz="1600" kern="1200" dirty="0" smtClean="0">
              <a:solidFill>
                <a:schemeClr val="tx2"/>
              </a:solidFill>
              <a:latin typeface="Arial" panose="020B0604020202020204" pitchFamily="34" charset="0"/>
              <a:cs typeface="Arial" panose="020B0604020202020204" pitchFamily="34" charset="0"/>
            </a:rPr>
            <a:t>Undertake  and document risk assessment, capacity assessment, history</a:t>
          </a:r>
          <a:endParaRPr lang="en-GB" sz="1600" kern="1200" dirty="0">
            <a:solidFill>
              <a:schemeClr val="tx2"/>
            </a:solidFill>
            <a:latin typeface="Arial" panose="020B0604020202020204" pitchFamily="34" charset="0"/>
            <a:cs typeface="Arial" panose="020B0604020202020204" pitchFamily="34" charset="0"/>
          </a:endParaRPr>
        </a:p>
      </dsp:txBody>
      <dsp:txXfrm>
        <a:off x="291026" y="2026444"/>
        <a:ext cx="3628006" cy="668019"/>
      </dsp:txXfrm>
    </dsp:sp>
    <dsp:sp modelId="{3CC094BA-4092-491C-8EE9-907C3AA334DE}">
      <dsp:nvSpPr>
        <dsp:cNvPr id="0" name=""/>
        <dsp:cNvSpPr/>
      </dsp:nvSpPr>
      <dsp:spPr>
        <a:xfrm>
          <a:off x="1" y="3074893"/>
          <a:ext cx="286580" cy="286580"/>
        </a:xfrm>
        <a:prstGeom prst="rightArrow">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863BA6-F9C6-462F-B2AB-20D2CCB8D6C5}">
      <dsp:nvSpPr>
        <dsp:cNvPr id="0" name=""/>
        <dsp:cNvSpPr/>
      </dsp:nvSpPr>
      <dsp:spPr>
        <a:xfrm>
          <a:off x="268533" y="2831709"/>
          <a:ext cx="3628006" cy="668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GB" sz="1600" kern="1200" dirty="0" smtClean="0">
              <a:solidFill>
                <a:schemeClr val="tx2"/>
              </a:solidFill>
              <a:latin typeface="Arial" panose="020B0604020202020204" pitchFamily="34" charset="0"/>
              <a:cs typeface="Arial" panose="020B0604020202020204" pitchFamily="34" charset="0"/>
            </a:rPr>
            <a:t>Obtain the views of the adult (inquiry)</a:t>
          </a:r>
          <a:endParaRPr lang="en-GB" sz="1600" kern="1200" dirty="0">
            <a:solidFill>
              <a:schemeClr val="tx2"/>
            </a:solidFill>
            <a:latin typeface="Arial" panose="020B0604020202020204" pitchFamily="34" charset="0"/>
            <a:cs typeface="Arial" panose="020B0604020202020204" pitchFamily="34" charset="0"/>
          </a:endParaRPr>
        </a:p>
      </dsp:txBody>
      <dsp:txXfrm>
        <a:off x="268533" y="2831709"/>
        <a:ext cx="3628006" cy="668019"/>
      </dsp:txXfrm>
    </dsp:sp>
    <dsp:sp modelId="{A059007E-0776-4DB9-B2E0-A00A996E1D76}">
      <dsp:nvSpPr>
        <dsp:cNvPr id="0" name=""/>
        <dsp:cNvSpPr/>
      </dsp:nvSpPr>
      <dsp:spPr>
        <a:xfrm>
          <a:off x="1" y="4005240"/>
          <a:ext cx="286580" cy="286580"/>
        </a:xfrm>
        <a:prstGeom prst="rightArrow">
          <a:avLst/>
        </a:prstGeom>
        <a:solidFill>
          <a:srgbClr val="FF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76DE8A-076F-4038-9F7C-8B341FF30985}">
      <dsp:nvSpPr>
        <dsp:cNvPr id="0" name=""/>
        <dsp:cNvSpPr/>
      </dsp:nvSpPr>
      <dsp:spPr>
        <a:xfrm>
          <a:off x="306010" y="3829510"/>
          <a:ext cx="3628006" cy="668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GB" sz="1600" kern="1200" dirty="0" smtClean="0">
              <a:solidFill>
                <a:schemeClr val="tx2"/>
              </a:solidFill>
              <a:latin typeface="Arial" panose="020B0604020202020204" pitchFamily="34" charset="0"/>
              <a:cs typeface="Arial" panose="020B0604020202020204" pitchFamily="34" charset="0"/>
            </a:rPr>
            <a:t>Does the adult or their carer meet the eligibility criteria for care and support needs? – if yes then refer to Adult Social Care</a:t>
          </a:r>
          <a:endParaRPr lang="en-GB" sz="1600" kern="1200" dirty="0">
            <a:solidFill>
              <a:schemeClr val="tx2"/>
            </a:solidFill>
            <a:latin typeface="Arial" panose="020B0604020202020204" pitchFamily="34" charset="0"/>
            <a:cs typeface="Arial" panose="020B0604020202020204" pitchFamily="34" charset="0"/>
          </a:endParaRPr>
        </a:p>
      </dsp:txBody>
      <dsp:txXfrm>
        <a:off x="306010" y="3829510"/>
        <a:ext cx="3628006" cy="668019"/>
      </dsp:txXfrm>
    </dsp:sp>
    <dsp:sp modelId="{C77E246A-42B6-490F-A0A4-9ECA27D8084C}">
      <dsp:nvSpPr>
        <dsp:cNvPr id="0" name=""/>
        <dsp:cNvSpPr/>
      </dsp:nvSpPr>
      <dsp:spPr>
        <a:xfrm>
          <a:off x="4099103" y="824468"/>
          <a:ext cx="3901081" cy="45895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DBB4D7-B675-4F25-B450-A6D4EC2954DD}">
      <dsp:nvSpPr>
        <dsp:cNvPr id="0" name=""/>
        <dsp:cNvSpPr/>
      </dsp:nvSpPr>
      <dsp:spPr>
        <a:xfrm>
          <a:off x="4099103" y="996831"/>
          <a:ext cx="286587" cy="28658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7C1C0C-B2EA-4C2F-8BEF-CE001A13B6B1}">
      <dsp:nvSpPr>
        <dsp:cNvPr id="0" name=""/>
        <dsp:cNvSpPr/>
      </dsp:nvSpPr>
      <dsp:spPr>
        <a:xfrm>
          <a:off x="4102071" y="707715"/>
          <a:ext cx="3901081" cy="824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n-GB" sz="3000" b="1" kern="1200" dirty="0" smtClean="0">
              <a:solidFill>
                <a:srgbClr val="00FFCC"/>
              </a:solidFill>
              <a:latin typeface="Arial" panose="020B0604020202020204" pitchFamily="34" charset="0"/>
              <a:cs typeface="Arial" panose="020B0604020202020204" pitchFamily="34" charset="0"/>
            </a:rPr>
            <a:t>Protection Planning</a:t>
          </a:r>
          <a:endParaRPr lang="en-GB" sz="3000" b="1" kern="1200" dirty="0">
            <a:solidFill>
              <a:srgbClr val="00FFCC"/>
            </a:solidFill>
            <a:latin typeface="Arial" panose="020B0604020202020204" pitchFamily="34" charset="0"/>
            <a:cs typeface="Arial" panose="020B0604020202020204" pitchFamily="34" charset="0"/>
          </a:endParaRPr>
        </a:p>
      </dsp:txBody>
      <dsp:txXfrm>
        <a:off x="4102071" y="707715"/>
        <a:ext cx="3901081" cy="824468"/>
      </dsp:txXfrm>
    </dsp:sp>
    <dsp:sp modelId="{7B45301B-9FDD-48ED-9A6F-45D7C7BCA196}">
      <dsp:nvSpPr>
        <dsp:cNvPr id="0" name=""/>
        <dsp:cNvSpPr/>
      </dsp:nvSpPr>
      <dsp:spPr>
        <a:xfrm>
          <a:off x="4060283" y="2360452"/>
          <a:ext cx="286580" cy="286580"/>
        </a:xfrm>
        <a:prstGeom prst="rightArrow">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84F2E2-AFD6-47EA-8FD7-B0053525DDF8}">
      <dsp:nvSpPr>
        <dsp:cNvPr id="0" name=""/>
        <dsp:cNvSpPr/>
      </dsp:nvSpPr>
      <dsp:spPr>
        <a:xfrm>
          <a:off x="4375146" y="2171184"/>
          <a:ext cx="3628006" cy="668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GB" sz="1600" kern="1200" dirty="0" smtClean="0">
              <a:solidFill>
                <a:schemeClr val="tx2"/>
              </a:solidFill>
              <a:latin typeface="Arial" panose="020B0604020202020204" pitchFamily="34" charset="0"/>
              <a:cs typeface="Arial" panose="020B0604020202020204" pitchFamily="34" charset="0"/>
            </a:rPr>
            <a:t>Adult has capacity, declining support and intervention by making informed decisions and no immediate risk to adult or others – share information with the adult and other agencies</a:t>
          </a:r>
          <a:endParaRPr lang="en-GB" sz="1600" kern="1200" dirty="0">
            <a:solidFill>
              <a:schemeClr val="tx2"/>
            </a:solidFill>
            <a:latin typeface="Arial" panose="020B0604020202020204" pitchFamily="34" charset="0"/>
            <a:cs typeface="Arial" panose="020B0604020202020204" pitchFamily="34" charset="0"/>
          </a:endParaRPr>
        </a:p>
      </dsp:txBody>
      <dsp:txXfrm>
        <a:off x="4375146" y="2171184"/>
        <a:ext cx="3628006" cy="668019"/>
      </dsp:txXfrm>
    </dsp:sp>
    <dsp:sp modelId="{62E3E2E0-6B83-4A25-9987-BB9858A70869}">
      <dsp:nvSpPr>
        <dsp:cNvPr id="0" name=""/>
        <dsp:cNvSpPr/>
      </dsp:nvSpPr>
      <dsp:spPr>
        <a:xfrm>
          <a:off x="4127692" y="3564024"/>
          <a:ext cx="286580" cy="282542"/>
        </a:xfrm>
        <a:prstGeom prst="rightArrow">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86B13B-8566-4F89-8A63-1D8A602E36F4}">
      <dsp:nvSpPr>
        <dsp:cNvPr id="0" name=""/>
        <dsp:cNvSpPr/>
      </dsp:nvSpPr>
      <dsp:spPr>
        <a:xfrm>
          <a:off x="4375146" y="3326164"/>
          <a:ext cx="3628006" cy="668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GB" sz="1600" kern="1200" dirty="0" smtClean="0">
              <a:solidFill>
                <a:schemeClr val="tx2"/>
              </a:solidFill>
              <a:latin typeface="Arial" panose="020B0604020202020204" pitchFamily="34" charset="0"/>
              <a:cs typeface="Arial" panose="020B0604020202020204" pitchFamily="34" charset="0"/>
            </a:rPr>
            <a:t>Adult has capacity, not eligible for social care – multi agency meeting is required to share information and decide next steps</a:t>
          </a:r>
          <a:endParaRPr lang="en-GB" sz="1600" kern="1200" dirty="0">
            <a:solidFill>
              <a:schemeClr val="tx2"/>
            </a:solidFill>
            <a:latin typeface="Arial" panose="020B0604020202020204" pitchFamily="34" charset="0"/>
            <a:cs typeface="Arial" panose="020B0604020202020204" pitchFamily="34" charset="0"/>
          </a:endParaRPr>
        </a:p>
      </dsp:txBody>
      <dsp:txXfrm>
        <a:off x="4375146" y="3326164"/>
        <a:ext cx="3628006" cy="668019"/>
      </dsp:txXfrm>
    </dsp:sp>
    <dsp:sp modelId="{87681D0E-1DC5-42F3-A1BB-8AC226FC0C59}">
      <dsp:nvSpPr>
        <dsp:cNvPr id="0" name=""/>
        <dsp:cNvSpPr/>
      </dsp:nvSpPr>
      <dsp:spPr>
        <a:xfrm>
          <a:off x="4121577" y="4492289"/>
          <a:ext cx="286580" cy="286580"/>
        </a:xfrm>
        <a:prstGeom prst="rightArrow">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52FCAE-F395-4C8C-8E36-3031F65C0405}">
      <dsp:nvSpPr>
        <dsp:cNvPr id="0" name=""/>
        <dsp:cNvSpPr/>
      </dsp:nvSpPr>
      <dsp:spPr>
        <a:xfrm>
          <a:off x="4375146" y="4324052"/>
          <a:ext cx="3628006" cy="668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GB" sz="1600" kern="1200" dirty="0" smtClean="0">
              <a:solidFill>
                <a:schemeClr val="tx2"/>
              </a:solidFill>
              <a:latin typeface="Arial" panose="020B0604020202020204" pitchFamily="34" charset="0"/>
              <a:cs typeface="Arial" panose="020B0604020202020204" pitchFamily="34" charset="0"/>
            </a:rPr>
            <a:t>Adult has capacity and is refusing intervention, but is presenting a risk to self and others – refer in to safeguarding</a:t>
          </a:r>
          <a:endParaRPr lang="en-GB" sz="1600" kern="1200" dirty="0">
            <a:solidFill>
              <a:schemeClr val="tx2"/>
            </a:solidFill>
            <a:latin typeface="Arial" panose="020B0604020202020204" pitchFamily="34" charset="0"/>
            <a:cs typeface="Arial" panose="020B0604020202020204" pitchFamily="34" charset="0"/>
          </a:endParaRPr>
        </a:p>
      </dsp:txBody>
      <dsp:txXfrm>
        <a:off x="4375146" y="4324052"/>
        <a:ext cx="3628006" cy="66801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9CED3EC-7C1D-E04E-AACE-5ED7622B430A}" type="datetimeFigureOut">
              <a:rPr lang="en-US" smtClean="0"/>
              <a:t>6/13/2022</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66079E0-6DEE-CA4A-9EE2-DC140B9DAD4C}" type="slidenum">
              <a:rPr lang="en-US" smtClean="0"/>
              <a:t>‹#›</a:t>
            </a:fld>
            <a:endParaRPr lang="en-US"/>
          </a:p>
        </p:txBody>
      </p:sp>
    </p:spTree>
    <p:extLst>
      <p:ext uri="{BB962C8B-B14F-4D97-AF65-F5344CB8AC3E}">
        <p14:creationId xmlns:p14="http://schemas.microsoft.com/office/powerpoint/2010/main" val="952723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ADA9A10-BA02-394B-976B-5D53101A9B1D}" type="datetimeFigureOut">
              <a:rPr lang="en-US" smtClean="0"/>
              <a:t>6/13/2022</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3A7191D-EC83-AC43-A9C4-8718E7111ACD}" type="slidenum">
              <a:rPr lang="en-US" smtClean="0"/>
              <a:t>‹#›</a:t>
            </a:fld>
            <a:endParaRPr lang="en-US"/>
          </a:p>
        </p:txBody>
      </p:sp>
    </p:spTree>
    <p:extLst>
      <p:ext uri="{BB962C8B-B14F-4D97-AF65-F5344CB8AC3E}">
        <p14:creationId xmlns:p14="http://schemas.microsoft.com/office/powerpoint/2010/main" val="5560119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GB" dirty="0">
              <a:latin typeface="Calibri" charset="0"/>
              <a:ea typeface="MS PGothic" charset="0"/>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D448E36A-9B03-8848-BC08-8D446B33EF30}" type="slidenum">
              <a:rPr lang="en-US"/>
              <a:pPr eaLnBrk="1" hangingPunct="1"/>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23A7191D-EC83-AC43-A9C4-8718E7111ACD}" type="slidenum">
              <a:rPr lang="en-US" smtClean="0"/>
              <a:t>10</a:t>
            </a:fld>
            <a:endParaRPr lang="en-US"/>
          </a:p>
        </p:txBody>
      </p:sp>
    </p:spTree>
    <p:extLst>
      <p:ext uri="{BB962C8B-B14F-4D97-AF65-F5344CB8AC3E}">
        <p14:creationId xmlns:p14="http://schemas.microsoft.com/office/powerpoint/2010/main" val="3417822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23A7191D-EC83-AC43-A9C4-8718E7111ACD}" type="slidenum">
              <a:rPr lang="en-US" smtClean="0"/>
              <a:t>11</a:t>
            </a:fld>
            <a:endParaRPr lang="en-US"/>
          </a:p>
        </p:txBody>
      </p:sp>
    </p:spTree>
    <p:extLst>
      <p:ext uri="{BB962C8B-B14F-4D97-AF65-F5344CB8AC3E}">
        <p14:creationId xmlns:p14="http://schemas.microsoft.com/office/powerpoint/2010/main" val="3417822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23A7191D-EC83-AC43-A9C4-8718E7111ACD}" type="slidenum">
              <a:rPr lang="en-US" smtClean="0"/>
              <a:t>12</a:t>
            </a:fld>
            <a:endParaRPr lang="en-US"/>
          </a:p>
        </p:txBody>
      </p:sp>
    </p:spTree>
    <p:extLst>
      <p:ext uri="{BB962C8B-B14F-4D97-AF65-F5344CB8AC3E}">
        <p14:creationId xmlns:p14="http://schemas.microsoft.com/office/powerpoint/2010/main" val="3417822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23A7191D-EC83-AC43-A9C4-8718E7111ACD}" type="slidenum">
              <a:rPr lang="en-US" smtClean="0"/>
              <a:t>13</a:t>
            </a:fld>
            <a:endParaRPr lang="en-US"/>
          </a:p>
        </p:txBody>
      </p:sp>
    </p:spTree>
    <p:extLst>
      <p:ext uri="{BB962C8B-B14F-4D97-AF65-F5344CB8AC3E}">
        <p14:creationId xmlns:p14="http://schemas.microsoft.com/office/powerpoint/2010/main" val="3417822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23A7191D-EC83-AC43-A9C4-8718E7111ACD}" type="slidenum">
              <a:rPr lang="en-US" smtClean="0"/>
              <a:t>14</a:t>
            </a:fld>
            <a:endParaRPr lang="en-US"/>
          </a:p>
        </p:txBody>
      </p:sp>
    </p:spTree>
    <p:extLst>
      <p:ext uri="{BB962C8B-B14F-4D97-AF65-F5344CB8AC3E}">
        <p14:creationId xmlns:p14="http://schemas.microsoft.com/office/powerpoint/2010/main" val="3417822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23A7191D-EC83-AC43-A9C4-8718E7111ACD}" type="slidenum">
              <a:rPr lang="en-US" smtClean="0"/>
              <a:t>15</a:t>
            </a:fld>
            <a:endParaRPr lang="en-US"/>
          </a:p>
        </p:txBody>
      </p:sp>
    </p:spTree>
    <p:extLst>
      <p:ext uri="{BB962C8B-B14F-4D97-AF65-F5344CB8AC3E}">
        <p14:creationId xmlns:p14="http://schemas.microsoft.com/office/powerpoint/2010/main" val="3417822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GB" dirty="0">
              <a:latin typeface="Calibri" charset="0"/>
              <a:ea typeface="MS PGothic" charset="0"/>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D448E36A-9B03-8848-BC08-8D446B33EF30}" type="slidenum">
              <a:rPr lang="en-US"/>
              <a:pPr eaLnBrk="1" hangingPunct="1"/>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23A7191D-EC83-AC43-A9C4-8718E7111ACD}" type="slidenum">
              <a:rPr lang="en-US" smtClean="0"/>
              <a:t>17</a:t>
            </a:fld>
            <a:endParaRPr lang="en-US"/>
          </a:p>
        </p:txBody>
      </p:sp>
    </p:spTree>
    <p:extLst>
      <p:ext uri="{BB962C8B-B14F-4D97-AF65-F5344CB8AC3E}">
        <p14:creationId xmlns:p14="http://schemas.microsoft.com/office/powerpoint/2010/main" val="3417822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23A7191D-EC83-AC43-A9C4-8718E7111ACD}" type="slidenum">
              <a:rPr lang="en-US" smtClean="0"/>
              <a:t>18</a:t>
            </a:fld>
            <a:endParaRPr lang="en-US"/>
          </a:p>
        </p:txBody>
      </p:sp>
    </p:spTree>
    <p:extLst>
      <p:ext uri="{BB962C8B-B14F-4D97-AF65-F5344CB8AC3E}">
        <p14:creationId xmlns:p14="http://schemas.microsoft.com/office/powerpoint/2010/main" val="3417822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23A7191D-EC83-AC43-A9C4-8718E7111ACD}"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417822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GB" dirty="0">
              <a:latin typeface="Calibri" charset="0"/>
              <a:ea typeface="MS PGothic" charset="0"/>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D448E36A-9B03-8848-BC08-8D446B33EF30}" type="slidenum">
              <a:rPr lang="en-US">
                <a:solidFill>
                  <a:prstClr val="black"/>
                </a:solidFill>
              </a:rPr>
              <a:pPr eaLnBrk="1" hangingPunct="1"/>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2048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ltLang="en-US" dirty="0">
              <a:latin typeface="Times" charset="0"/>
              <a:ea typeface="MS PGothic" charset="-128"/>
            </a:endParaRPr>
          </a:p>
        </p:txBody>
      </p:sp>
      <p:sp>
        <p:nvSpPr>
          <p:cNvPr id="2048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128"/>
              </a:defRPr>
            </a:lvl1pPr>
            <a:lvl2pPr marL="742950" indent="-285750">
              <a:defRPr sz="2400">
                <a:solidFill>
                  <a:schemeClr val="tx1"/>
                </a:solidFill>
                <a:latin typeface="Times" charset="0"/>
                <a:ea typeface="MS PGothic" charset="-128"/>
              </a:defRPr>
            </a:lvl2pPr>
            <a:lvl3pPr marL="1143000" indent="-228600">
              <a:defRPr sz="2400">
                <a:solidFill>
                  <a:schemeClr val="tx1"/>
                </a:solidFill>
                <a:latin typeface="Times" charset="0"/>
                <a:ea typeface="MS PGothic" charset="-128"/>
              </a:defRPr>
            </a:lvl3pPr>
            <a:lvl4pPr marL="1600200" indent="-228600">
              <a:defRPr sz="2400">
                <a:solidFill>
                  <a:schemeClr val="tx1"/>
                </a:solidFill>
                <a:latin typeface="Times" charset="0"/>
                <a:ea typeface="MS PGothic" charset="-128"/>
              </a:defRPr>
            </a:lvl4pPr>
            <a:lvl5pPr marL="2057400" indent="-22860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pPr>
              <a:defRPr/>
            </a:pPr>
            <a:fld id="{514125EE-7E07-464E-A915-91BC0CFECE45}" type="slidenum">
              <a:rPr lang="en-GB" altLang="en-US" sz="1200" smtClean="0">
                <a:solidFill>
                  <a:prstClr val="black"/>
                </a:solidFill>
              </a:rPr>
              <a:pPr>
                <a:defRPr/>
              </a:pPr>
              <a:t>20</a:t>
            </a:fld>
            <a:endParaRPr lang="en-GB" altLang="en-US" sz="1200">
              <a:solidFill>
                <a:prstClr val="black"/>
              </a:solidFill>
            </a:endParaRPr>
          </a:p>
        </p:txBody>
      </p:sp>
    </p:spTree>
    <p:extLst>
      <p:ext uri="{BB962C8B-B14F-4D97-AF65-F5344CB8AC3E}">
        <p14:creationId xmlns:p14="http://schemas.microsoft.com/office/powerpoint/2010/main" val="72138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23A7191D-EC83-AC43-A9C4-8718E7111ACD}" type="slidenum">
              <a:rPr lang="en-US" smtClean="0"/>
              <a:t>21</a:t>
            </a:fld>
            <a:endParaRPr lang="en-US"/>
          </a:p>
        </p:txBody>
      </p:sp>
    </p:spTree>
    <p:extLst>
      <p:ext uri="{BB962C8B-B14F-4D97-AF65-F5344CB8AC3E}">
        <p14:creationId xmlns:p14="http://schemas.microsoft.com/office/powerpoint/2010/main" val="3417822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23A7191D-EC83-AC43-A9C4-8718E7111ACD}" type="slidenum">
              <a:rPr lang="en-US" smtClean="0"/>
              <a:t>22</a:t>
            </a:fld>
            <a:endParaRPr lang="en-US"/>
          </a:p>
        </p:txBody>
      </p:sp>
    </p:spTree>
    <p:extLst>
      <p:ext uri="{BB962C8B-B14F-4D97-AF65-F5344CB8AC3E}">
        <p14:creationId xmlns:p14="http://schemas.microsoft.com/office/powerpoint/2010/main" val="3417822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23A7191D-EC83-AC43-A9C4-8718E7111ACD}" type="slidenum">
              <a:rPr lang="en-US" smtClean="0"/>
              <a:t>23</a:t>
            </a:fld>
            <a:endParaRPr lang="en-US"/>
          </a:p>
        </p:txBody>
      </p:sp>
    </p:spTree>
    <p:extLst>
      <p:ext uri="{BB962C8B-B14F-4D97-AF65-F5344CB8AC3E}">
        <p14:creationId xmlns:p14="http://schemas.microsoft.com/office/powerpoint/2010/main" val="3417822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23A7191D-EC83-AC43-A9C4-8718E7111ACD}" type="slidenum">
              <a:rPr lang="en-US" smtClean="0"/>
              <a:t>25</a:t>
            </a:fld>
            <a:endParaRPr lang="en-US"/>
          </a:p>
        </p:txBody>
      </p:sp>
    </p:spTree>
    <p:extLst>
      <p:ext uri="{BB962C8B-B14F-4D97-AF65-F5344CB8AC3E}">
        <p14:creationId xmlns:p14="http://schemas.microsoft.com/office/powerpoint/2010/main" val="3417822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23A7191D-EC83-AC43-A9C4-8718E7111ACD}" type="slidenum">
              <a:rPr lang="en-US" smtClean="0"/>
              <a:t>3</a:t>
            </a:fld>
            <a:endParaRPr lang="en-US"/>
          </a:p>
        </p:txBody>
      </p:sp>
    </p:spTree>
    <p:extLst>
      <p:ext uri="{BB962C8B-B14F-4D97-AF65-F5344CB8AC3E}">
        <p14:creationId xmlns:p14="http://schemas.microsoft.com/office/powerpoint/2010/main" val="3417822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23A7191D-EC83-AC43-A9C4-8718E7111ACD}" type="slidenum">
              <a:rPr lang="en-US" smtClean="0"/>
              <a:t>4</a:t>
            </a:fld>
            <a:endParaRPr lang="en-US"/>
          </a:p>
        </p:txBody>
      </p:sp>
    </p:spTree>
    <p:extLst>
      <p:ext uri="{BB962C8B-B14F-4D97-AF65-F5344CB8AC3E}">
        <p14:creationId xmlns:p14="http://schemas.microsoft.com/office/powerpoint/2010/main" val="3417822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23A7191D-EC83-AC43-A9C4-8718E7111ACD}" type="slidenum">
              <a:rPr lang="en-US" smtClean="0"/>
              <a:t>5</a:t>
            </a:fld>
            <a:endParaRPr lang="en-US"/>
          </a:p>
        </p:txBody>
      </p:sp>
    </p:spTree>
    <p:extLst>
      <p:ext uri="{BB962C8B-B14F-4D97-AF65-F5344CB8AC3E}">
        <p14:creationId xmlns:p14="http://schemas.microsoft.com/office/powerpoint/2010/main" val="3417822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23A7191D-EC83-AC43-A9C4-8718E7111ACD}" type="slidenum">
              <a:rPr lang="en-US" smtClean="0"/>
              <a:t>6</a:t>
            </a:fld>
            <a:endParaRPr lang="en-US"/>
          </a:p>
        </p:txBody>
      </p:sp>
    </p:spTree>
    <p:extLst>
      <p:ext uri="{BB962C8B-B14F-4D97-AF65-F5344CB8AC3E}">
        <p14:creationId xmlns:p14="http://schemas.microsoft.com/office/powerpoint/2010/main" val="3417822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23A7191D-EC83-AC43-A9C4-8718E7111ACD}" type="slidenum">
              <a:rPr lang="en-US" smtClean="0"/>
              <a:t>7</a:t>
            </a:fld>
            <a:endParaRPr lang="en-US"/>
          </a:p>
        </p:txBody>
      </p:sp>
    </p:spTree>
    <p:extLst>
      <p:ext uri="{BB962C8B-B14F-4D97-AF65-F5344CB8AC3E}">
        <p14:creationId xmlns:p14="http://schemas.microsoft.com/office/powerpoint/2010/main" val="3417822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23A7191D-EC83-AC43-A9C4-8718E7111ACD}" type="slidenum">
              <a:rPr lang="en-US" smtClean="0"/>
              <a:t>8</a:t>
            </a:fld>
            <a:endParaRPr lang="en-US"/>
          </a:p>
        </p:txBody>
      </p:sp>
    </p:spTree>
    <p:extLst>
      <p:ext uri="{BB962C8B-B14F-4D97-AF65-F5344CB8AC3E}">
        <p14:creationId xmlns:p14="http://schemas.microsoft.com/office/powerpoint/2010/main" val="3417822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23A7191D-EC83-AC43-A9C4-8718E7111ACD}" type="slidenum">
              <a:rPr lang="en-US" smtClean="0"/>
              <a:t>9</a:t>
            </a:fld>
            <a:endParaRPr lang="en-US"/>
          </a:p>
        </p:txBody>
      </p:sp>
    </p:spTree>
    <p:extLst>
      <p:ext uri="{BB962C8B-B14F-4D97-AF65-F5344CB8AC3E}">
        <p14:creationId xmlns:p14="http://schemas.microsoft.com/office/powerpoint/2010/main" val="3417822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52A1ED5-6298-8349-B64B-825F5CC35E89}" type="datetimeFigureOut">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3C6C1-05DD-6C44-8C90-CA3AF8A040D4}" type="slidenum">
              <a:rPr lang="en-US" smtClean="0"/>
              <a:t>‹#›</a:t>
            </a:fld>
            <a:endParaRPr lang="en-US"/>
          </a:p>
        </p:txBody>
      </p:sp>
    </p:spTree>
    <p:extLst>
      <p:ext uri="{BB962C8B-B14F-4D97-AF65-F5344CB8AC3E}">
        <p14:creationId xmlns:p14="http://schemas.microsoft.com/office/powerpoint/2010/main" val="323466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52A1ED5-6298-8349-B64B-825F5CC35E89}" type="datetimeFigureOut">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3C6C1-05DD-6C44-8C90-CA3AF8A040D4}" type="slidenum">
              <a:rPr lang="en-US" smtClean="0"/>
              <a:t>‹#›</a:t>
            </a:fld>
            <a:endParaRPr lang="en-US"/>
          </a:p>
        </p:txBody>
      </p:sp>
    </p:spTree>
    <p:extLst>
      <p:ext uri="{BB962C8B-B14F-4D97-AF65-F5344CB8AC3E}">
        <p14:creationId xmlns:p14="http://schemas.microsoft.com/office/powerpoint/2010/main" val="387176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52A1ED5-6298-8349-B64B-825F5CC35E89}" type="datetimeFigureOut">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3C6C1-05DD-6C44-8C90-CA3AF8A040D4}" type="slidenum">
              <a:rPr lang="en-US" smtClean="0"/>
              <a:t>‹#›</a:t>
            </a:fld>
            <a:endParaRPr lang="en-US"/>
          </a:p>
        </p:txBody>
      </p:sp>
    </p:spTree>
    <p:extLst>
      <p:ext uri="{BB962C8B-B14F-4D97-AF65-F5344CB8AC3E}">
        <p14:creationId xmlns:p14="http://schemas.microsoft.com/office/powerpoint/2010/main" val="2572310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609601"/>
            <a:ext cx="6507167"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13259" y="3886200"/>
            <a:ext cx="6507167"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6/13/2022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3494587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6/13/2022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3860612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3260" y="3308581"/>
            <a:ext cx="65151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313259" y="4777381"/>
            <a:ext cx="65151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6/13/2022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2676581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9" y="2667000"/>
            <a:ext cx="36576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7959" y="2667000"/>
            <a:ext cx="36576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lumMod val="75000"/>
                  </a:prstClr>
                </a:solidFill>
              </a:rPr>
              <a:pPr/>
              <a:t>6/13/2022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865970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71961" y="2658533"/>
            <a:ext cx="3441698"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6059" y="3243263"/>
            <a:ext cx="36576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32350" y="2667000"/>
            <a:ext cx="345321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7959" y="3243263"/>
            <a:ext cx="36576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white">
                    <a:lumMod val="75000"/>
                  </a:prstClr>
                </a:solidFill>
              </a:rPr>
              <a:pPr/>
              <a:t>6/13/2022</a:t>
            </a:fld>
            <a:endParaRPr lang="en-US" dirty="0">
              <a:solidFill>
                <a:prstClr val="white">
                  <a:lumMod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lumMod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1530007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white">
                    <a:lumMod val="75000"/>
                  </a:prstClr>
                </a:solidFill>
              </a:rPr>
              <a:pPr/>
              <a:t>6/13/2022</a:t>
            </a:fld>
            <a:endParaRPr lang="en-US" dirty="0">
              <a:solidFill>
                <a:prstClr val="white">
                  <a:lumMod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lumMod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269484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white">
                    <a:lumMod val="75000"/>
                  </a:prstClr>
                </a:solidFill>
              </a:rPr>
              <a:pPr/>
              <a:t>6/13/2022</a:t>
            </a:fld>
            <a:endParaRPr lang="en-US" dirty="0">
              <a:solidFill>
                <a:prstClr val="white">
                  <a:lumMod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lumMod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2203109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600200"/>
            <a:ext cx="266184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827859" y="609601"/>
            <a:ext cx="44577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6059" y="2971800"/>
            <a:ext cx="266184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lumMod val="75000"/>
                  </a:prstClr>
                </a:solidFill>
              </a:rPr>
              <a:pPr/>
              <a:t>6/13/2022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3020344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52A1ED5-6298-8349-B64B-825F5CC35E89}" type="datetimeFigureOut">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3C6C1-05DD-6C44-8C90-CA3AF8A040D4}" type="slidenum">
              <a:rPr lang="en-US" smtClean="0"/>
              <a:t>‹#›</a:t>
            </a:fld>
            <a:endParaRPr lang="en-US"/>
          </a:p>
        </p:txBody>
      </p:sp>
    </p:spTree>
    <p:extLst>
      <p:ext uri="{BB962C8B-B14F-4D97-AF65-F5344CB8AC3E}">
        <p14:creationId xmlns:p14="http://schemas.microsoft.com/office/powerpoint/2010/main" val="2295132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600200"/>
            <a:ext cx="40005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75300" y="-18288"/>
            <a:ext cx="245744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56059" y="2971800"/>
            <a:ext cx="40005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799409" y="5883276"/>
            <a:ext cx="685800" cy="365125"/>
          </a:xfrm>
        </p:spPr>
        <p:txBody>
          <a:bodyPr/>
          <a:lstStyle/>
          <a:p>
            <a:fld id="{B61BEF0D-F0BB-DE4B-95CE-6DB70DBA9567}" type="datetimeFigureOut">
              <a:rPr lang="en-US" dirty="0">
                <a:solidFill>
                  <a:prstClr val="white">
                    <a:lumMod val="75000"/>
                  </a:prstClr>
                </a:solidFill>
              </a:rPr>
              <a:pPr/>
              <a:t>6/13/2022</a:t>
            </a:fld>
            <a:endParaRPr lang="en-US" dirty="0">
              <a:solidFill>
                <a:prstClr val="white">
                  <a:lumMod val="75000"/>
                </a:prstClr>
              </a:solidFill>
            </a:endParaRPr>
          </a:p>
        </p:txBody>
      </p:sp>
      <p:sp>
        <p:nvSpPr>
          <p:cNvPr id="6" name="Footer Placeholder 5"/>
          <p:cNvSpPr>
            <a:spLocks noGrp="1"/>
          </p:cNvSpPr>
          <p:nvPr>
            <p:ph type="ftr" sz="quarter" idx="11"/>
          </p:nvPr>
        </p:nvSpPr>
        <p:spPr>
          <a:xfrm>
            <a:off x="856059" y="5883276"/>
            <a:ext cx="3829050" cy="365125"/>
          </a:xfrm>
        </p:spPr>
        <p:txBody>
          <a:bodyPr/>
          <a:lstStyle/>
          <a:p>
            <a:endParaRPr lang="en-US" dirty="0">
              <a:solidFill>
                <a:prstClr val="white">
                  <a:lumMod val="75000"/>
                </a:prstClr>
              </a:solidFill>
            </a:endParaRPr>
          </a:p>
        </p:txBody>
      </p:sp>
      <p:sp>
        <p:nvSpPr>
          <p:cNvPr id="7" name="Slide Number Placeholder 6"/>
          <p:cNvSpPr>
            <a:spLocks noGrp="1"/>
          </p:cNvSpPr>
          <p:nvPr>
            <p:ph type="sldNum" sz="quarter" idx="12"/>
          </p:nvPr>
        </p:nvSpPr>
        <p:spPr>
          <a:xfrm>
            <a:off x="8056960" y="5883276"/>
            <a:ext cx="241925" cy="365125"/>
          </a:xfrm>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3143556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732865"/>
            <a:ext cx="74295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4847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56060" y="5299603"/>
            <a:ext cx="74295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lumMod val="75000"/>
                  </a:prstClr>
                </a:solidFill>
              </a:rPr>
              <a:pPr/>
              <a:t>6/13/2022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2596173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2"/>
            <a:ext cx="74294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856058" y="4343400"/>
            <a:ext cx="74295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6/13/2022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455849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627459" y="78682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srgbClr val="6F6F6F"/>
                </a:solidFill>
                <a:effectLst>
                  <a:glow rad="38100">
                    <a:prstClr val="black">
                      <a:lumMod val="65000"/>
                      <a:lumOff val="35000"/>
                      <a:alpha val="40000"/>
                    </a:prstClr>
                  </a:glow>
                  <a:outerShdw blurRad="28575" dist="38100" dir="14040000" algn="tl" rotWithShape="0">
                    <a:srgbClr val="000000">
                      <a:alpha val="25000"/>
                    </a:srgbClr>
                  </a:outerShdw>
                </a:effectLst>
              </a:rPr>
              <a:t>“</a:t>
            </a:r>
          </a:p>
        </p:txBody>
      </p:sp>
      <p:sp>
        <p:nvSpPr>
          <p:cNvPr id="15" name="TextBox 14"/>
          <p:cNvSpPr txBox="1"/>
          <p:nvPr/>
        </p:nvSpPr>
        <p:spPr>
          <a:xfrm>
            <a:off x="7828359"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srgbClr val="6F6F6F"/>
                </a:solidFill>
                <a:effectLst>
                  <a:glow rad="38100">
                    <a:prstClr val="black">
                      <a:lumMod val="65000"/>
                      <a:lumOff val="35000"/>
                      <a:alpha val="40000"/>
                    </a:prstClr>
                  </a:glow>
                  <a:outerShdw blurRad="28575" dist="38100" dir="14040000" algn="tl" rotWithShape="0">
                    <a:srgbClr val="000000">
                      <a:alpha val="25000"/>
                    </a:srgbClr>
                  </a:outerShdw>
                </a:effectLst>
              </a:rPr>
              <a:t>”</a:t>
            </a:r>
          </a:p>
        </p:txBody>
      </p:sp>
      <p:sp>
        <p:nvSpPr>
          <p:cNvPr id="2" name="Title 1"/>
          <p:cNvSpPr>
            <a:spLocks noGrp="1"/>
          </p:cNvSpPr>
          <p:nvPr>
            <p:ph type="title"/>
          </p:nvPr>
        </p:nvSpPr>
        <p:spPr>
          <a:xfrm>
            <a:off x="1084660" y="609602"/>
            <a:ext cx="6972299"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3352800"/>
            <a:ext cx="66294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56058" y="4343400"/>
            <a:ext cx="74295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6/13/2022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4083453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9" y="3308581"/>
            <a:ext cx="74295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856058" y="4777381"/>
            <a:ext cx="74295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6/13/2022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8093138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627459" y="78682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srgbClr val="6F6F6F"/>
                </a:solidFill>
                <a:effectLst>
                  <a:glow rad="38100">
                    <a:prstClr val="black">
                      <a:lumMod val="65000"/>
                      <a:lumOff val="35000"/>
                      <a:alpha val="40000"/>
                    </a:prstClr>
                  </a:glow>
                  <a:outerShdw blurRad="28575" dist="38100" dir="14040000" algn="tl" rotWithShape="0">
                    <a:srgbClr val="000000">
                      <a:alpha val="25000"/>
                    </a:srgbClr>
                  </a:outerShdw>
                </a:effectLst>
              </a:rPr>
              <a:t>“</a:t>
            </a:r>
          </a:p>
        </p:txBody>
      </p:sp>
      <p:sp>
        <p:nvSpPr>
          <p:cNvPr id="15" name="TextBox 14"/>
          <p:cNvSpPr txBox="1"/>
          <p:nvPr/>
        </p:nvSpPr>
        <p:spPr>
          <a:xfrm>
            <a:off x="7828359"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srgbClr val="6F6F6F"/>
                </a:solidFill>
                <a:effectLst>
                  <a:glow rad="38100">
                    <a:prstClr val="black">
                      <a:lumMod val="65000"/>
                      <a:lumOff val="35000"/>
                      <a:alpha val="40000"/>
                    </a:prstClr>
                  </a:glow>
                  <a:outerShdw blurRad="28575" dist="38100" dir="14040000" algn="tl" rotWithShape="0">
                    <a:srgbClr val="000000">
                      <a:alpha val="25000"/>
                    </a:srgbClr>
                  </a:outerShdw>
                </a:effectLst>
              </a:rPr>
              <a:t>”</a:t>
            </a:r>
          </a:p>
        </p:txBody>
      </p:sp>
      <p:sp>
        <p:nvSpPr>
          <p:cNvPr id="2" name="Title 1"/>
          <p:cNvSpPr>
            <a:spLocks noGrp="1"/>
          </p:cNvSpPr>
          <p:nvPr>
            <p:ph type="title"/>
          </p:nvPr>
        </p:nvSpPr>
        <p:spPr>
          <a:xfrm>
            <a:off x="1084660" y="609602"/>
            <a:ext cx="6972299"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56059" y="3886200"/>
            <a:ext cx="74295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56058" y="4775200"/>
            <a:ext cx="74295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6/13/2022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27454041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2"/>
            <a:ext cx="74294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56059" y="3505200"/>
            <a:ext cx="74295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56058" y="4343400"/>
            <a:ext cx="74295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6/13/2022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36321588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6/13/2022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3486173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673" y="609600"/>
            <a:ext cx="1657886"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9" y="609600"/>
            <a:ext cx="565785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6/13/2022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3311429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52A1ED5-6298-8349-B64B-825F5CC35E89}" type="datetimeFigureOut">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3C6C1-05DD-6C44-8C90-CA3AF8A040D4}" type="slidenum">
              <a:rPr lang="en-US" smtClean="0"/>
              <a:t>‹#›</a:t>
            </a:fld>
            <a:endParaRPr lang="en-US"/>
          </a:p>
        </p:txBody>
      </p:sp>
    </p:spTree>
    <p:extLst>
      <p:ext uri="{BB962C8B-B14F-4D97-AF65-F5344CB8AC3E}">
        <p14:creationId xmlns:p14="http://schemas.microsoft.com/office/powerpoint/2010/main" val="1344090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F52A1ED5-6298-8349-B64B-825F5CC35E89}" type="datetimeFigureOut">
              <a:rPr lang="en-US" smtClean="0"/>
              <a:t>6/13/2022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3C6C1-05DD-6C44-8C90-CA3AF8A040D4}" type="slidenum">
              <a:rPr lang="en-US" smtClean="0"/>
              <a:t>‹#›</a:t>
            </a:fld>
            <a:endParaRPr lang="en-US"/>
          </a:p>
        </p:txBody>
      </p:sp>
    </p:spTree>
    <p:extLst>
      <p:ext uri="{BB962C8B-B14F-4D97-AF65-F5344CB8AC3E}">
        <p14:creationId xmlns:p14="http://schemas.microsoft.com/office/powerpoint/2010/main" val="2914247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52A1ED5-6298-8349-B64B-825F5CC35E89}" type="datetimeFigureOut">
              <a:rPr lang="en-US" smtClean="0"/>
              <a:t>6/13/2022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D3C6C1-05DD-6C44-8C90-CA3AF8A040D4}" type="slidenum">
              <a:rPr lang="en-US" smtClean="0"/>
              <a:t>‹#›</a:t>
            </a:fld>
            <a:endParaRPr lang="en-US"/>
          </a:p>
        </p:txBody>
      </p:sp>
    </p:spTree>
    <p:extLst>
      <p:ext uri="{BB962C8B-B14F-4D97-AF65-F5344CB8AC3E}">
        <p14:creationId xmlns:p14="http://schemas.microsoft.com/office/powerpoint/2010/main" val="149637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52A1ED5-6298-8349-B64B-825F5CC35E89}" type="datetimeFigureOut">
              <a:rPr lang="en-US" smtClean="0"/>
              <a:t>6/13/2022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D3C6C1-05DD-6C44-8C90-CA3AF8A040D4}" type="slidenum">
              <a:rPr lang="en-US" smtClean="0"/>
              <a:t>‹#›</a:t>
            </a:fld>
            <a:endParaRPr lang="en-US"/>
          </a:p>
        </p:txBody>
      </p:sp>
    </p:spTree>
    <p:extLst>
      <p:ext uri="{BB962C8B-B14F-4D97-AF65-F5344CB8AC3E}">
        <p14:creationId xmlns:p14="http://schemas.microsoft.com/office/powerpoint/2010/main" val="2840877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2A1ED5-6298-8349-B64B-825F5CC35E89}" type="datetimeFigureOut">
              <a:rPr lang="en-US" smtClean="0"/>
              <a:t>6/13/2022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D3C6C1-05DD-6C44-8C90-CA3AF8A040D4}" type="slidenum">
              <a:rPr lang="en-US" smtClean="0"/>
              <a:t>‹#›</a:t>
            </a:fld>
            <a:endParaRPr lang="en-US"/>
          </a:p>
        </p:txBody>
      </p:sp>
    </p:spTree>
    <p:extLst>
      <p:ext uri="{BB962C8B-B14F-4D97-AF65-F5344CB8AC3E}">
        <p14:creationId xmlns:p14="http://schemas.microsoft.com/office/powerpoint/2010/main" val="1454462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52A1ED5-6298-8349-B64B-825F5CC35E89}" type="datetimeFigureOut">
              <a:rPr lang="en-US" smtClean="0"/>
              <a:t>6/13/2022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3C6C1-05DD-6C44-8C90-CA3AF8A040D4}" type="slidenum">
              <a:rPr lang="en-US" smtClean="0"/>
              <a:t>‹#›</a:t>
            </a:fld>
            <a:endParaRPr lang="en-US"/>
          </a:p>
        </p:txBody>
      </p:sp>
    </p:spTree>
    <p:extLst>
      <p:ext uri="{BB962C8B-B14F-4D97-AF65-F5344CB8AC3E}">
        <p14:creationId xmlns:p14="http://schemas.microsoft.com/office/powerpoint/2010/main" val="901399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52A1ED5-6298-8349-B64B-825F5CC35E89}" type="datetimeFigureOut">
              <a:rPr lang="en-US" smtClean="0"/>
              <a:t>6/13/2022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3C6C1-05DD-6C44-8C90-CA3AF8A040D4}" type="slidenum">
              <a:rPr lang="en-US" smtClean="0"/>
              <a:t>‹#›</a:t>
            </a:fld>
            <a:endParaRPr lang="en-US"/>
          </a:p>
        </p:txBody>
      </p:sp>
    </p:spTree>
    <p:extLst>
      <p:ext uri="{BB962C8B-B14F-4D97-AF65-F5344CB8AC3E}">
        <p14:creationId xmlns:p14="http://schemas.microsoft.com/office/powerpoint/2010/main" val="2724052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2A1ED5-6298-8349-B64B-825F5CC35E89}" type="datetimeFigureOut">
              <a:rPr lang="en-US" smtClean="0"/>
              <a:t>6/13/2022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D3C6C1-05DD-6C44-8C90-CA3AF8A040D4}" type="slidenum">
              <a:rPr lang="en-US" smtClean="0"/>
              <a:t>‹#›</a:t>
            </a:fld>
            <a:endParaRPr lang="en-US"/>
          </a:p>
        </p:txBody>
      </p:sp>
    </p:spTree>
    <p:extLst>
      <p:ext uri="{BB962C8B-B14F-4D97-AF65-F5344CB8AC3E}">
        <p14:creationId xmlns:p14="http://schemas.microsoft.com/office/powerpoint/2010/main" val="2034729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6060" y="609600"/>
            <a:ext cx="7429499"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6060" y="2667000"/>
            <a:ext cx="7429499"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628209" y="5883276"/>
            <a:ext cx="120015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solidFill>
                  <a:prstClr val="white">
                    <a:lumMod val="75000"/>
                  </a:prstClr>
                </a:solidFill>
              </a:rPr>
              <a:pPr/>
              <a:t>6/13/2022</a:t>
            </a:fld>
            <a:endParaRPr lang="en-US" dirty="0">
              <a:solidFill>
                <a:prstClr val="white">
                  <a:lumMod val="75000"/>
                </a:prstClr>
              </a:solidFill>
            </a:endParaRPr>
          </a:p>
        </p:txBody>
      </p:sp>
      <p:sp>
        <p:nvSpPr>
          <p:cNvPr id="5" name="Footer Placeholder 4"/>
          <p:cNvSpPr>
            <a:spLocks noGrp="1"/>
          </p:cNvSpPr>
          <p:nvPr>
            <p:ph type="ftr" sz="quarter" idx="3"/>
          </p:nvPr>
        </p:nvSpPr>
        <p:spPr>
          <a:xfrm>
            <a:off x="856059" y="5883276"/>
            <a:ext cx="565785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solidFill>
                <a:prstClr val="white">
                  <a:lumMod val="75000"/>
                </a:prstClr>
              </a:solidFill>
            </a:endParaRPr>
          </a:p>
        </p:txBody>
      </p:sp>
      <p:sp>
        <p:nvSpPr>
          <p:cNvPr id="6" name="Slide Number Placeholder 5"/>
          <p:cNvSpPr>
            <a:spLocks noGrp="1"/>
          </p:cNvSpPr>
          <p:nvPr>
            <p:ph type="sldNum" sz="quarter" idx="4"/>
          </p:nvPr>
        </p:nvSpPr>
        <p:spPr>
          <a:xfrm>
            <a:off x="7885510" y="5883276"/>
            <a:ext cx="413375"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30632100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5.jpeg"/><Relationship Id="rId7" Type="http://schemas.openxmlformats.org/officeDocument/2006/relationships/diagramQuickStyle" Target="../diagrams/quickStyle7.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image" Target="../media/image4.png"/><Relationship Id="rId4" Type="http://schemas.openxmlformats.org/officeDocument/2006/relationships/image" Target="../media/image6.png"/><Relationship Id="rId9" Type="http://schemas.microsoft.com/office/2007/relationships/diagramDrawing" Target="../diagrams/drawing7.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5.jpeg"/><Relationship Id="rId7" Type="http://schemas.openxmlformats.org/officeDocument/2006/relationships/diagramQuickStyle" Target="../diagrams/quickStyle8.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4.png"/><Relationship Id="rId4" Type="http://schemas.openxmlformats.org/officeDocument/2006/relationships/image" Target="../media/image6.png"/><Relationship Id="rId9" Type="http://schemas.microsoft.com/office/2007/relationships/diagramDrawing" Target="../diagrams/drawing8.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1.jpeg"/><Relationship Id="rId7"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jpg"/><Relationship Id="rId4" Type="http://schemas.openxmlformats.org/officeDocument/2006/relationships/image" Target="../media/image8.png"/><Relationship Id="rId9"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8" Type="http://schemas.openxmlformats.org/officeDocument/2006/relationships/hyperlink" Target="http://bjc.oxfordjournals.org/content/early/2015/11/24/bjc.azv116.full" TargetMode="External"/><Relationship Id="rId3" Type="http://schemas.openxmlformats.org/officeDocument/2006/relationships/image" Target="../media/image5.jpeg"/><Relationship Id="rId7" Type="http://schemas.openxmlformats.org/officeDocument/2006/relationships/hyperlink" Target="http://journals.sagepub.com/doi/full/10.1177/1077801217732348"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doi.org/10.1093/bjsw/bcy108" TargetMode="External"/><Relationship Id="rId5" Type="http://schemas.openxmlformats.org/officeDocument/2006/relationships/hyperlink" Target="https://www.researchgate.net/publication/275248376_Serious_case_review_findings_on_the_challenges_of_self-neglect_Indicators_for_good_practice" TargetMode="External"/><Relationship Id="rId10"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hyperlink" Target="https://www.sciencedirect.com/science/article/pii/S2214109X17300062" TargetMode="Externa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6.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jpe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4.png"/><Relationship Id="rId4" Type="http://schemas.openxmlformats.org/officeDocument/2006/relationships/image" Target="../media/image6.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jpeg"/><Relationship Id="rId7" Type="http://schemas.openxmlformats.org/officeDocument/2006/relationships/diagramQuickStyle" Target="../diagrams/quickStyle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4.png"/><Relationship Id="rId4" Type="http://schemas.openxmlformats.org/officeDocument/2006/relationships/image" Target="../media/image6.pn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5.jpeg"/><Relationship Id="rId7" Type="http://schemas.openxmlformats.org/officeDocument/2006/relationships/diagramQuickStyle" Target="../diagrams/quickStyle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4.png"/><Relationship Id="rId4" Type="http://schemas.openxmlformats.org/officeDocument/2006/relationships/image" Target="../media/image6.png"/><Relationship Id="rId9" Type="http://schemas.microsoft.com/office/2007/relationships/diagramDrawing" Target="../diagrams/drawing4.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5.jpeg"/><Relationship Id="rId7" Type="http://schemas.openxmlformats.org/officeDocument/2006/relationships/diagramQuickStyle" Target="../diagrams/quickStyle5.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4.png"/><Relationship Id="rId4" Type="http://schemas.openxmlformats.org/officeDocument/2006/relationships/image" Target="../media/image6.png"/><Relationship Id="rId9" Type="http://schemas.microsoft.com/office/2007/relationships/diagramDrawing" Target="../diagrams/drawing5.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5.jpeg"/><Relationship Id="rId7" Type="http://schemas.openxmlformats.org/officeDocument/2006/relationships/diagramQuickStyle" Target="../diagrams/quickStyle6.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4.png"/><Relationship Id="rId4" Type="http://schemas.openxmlformats.org/officeDocument/2006/relationships/image" Target="../media/image6.png"/><Relationship Id="rId9" Type="http://schemas.microsoft.com/office/2007/relationships/diagramDrawing" Target="../diagrams/drawin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6088" y="119063"/>
            <a:ext cx="3489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1"/>
          <p:cNvSpPr txBox="1">
            <a:spLocks noChangeArrowheads="1"/>
          </p:cNvSpPr>
          <p:nvPr/>
        </p:nvSpPr>
        <p:spPr bwMode="auto">
          <a:xfrm>
            <a:off x="457200" y="5199063"/>
            <a:ext cx="6067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en-US" b="1">
                <a:solidFill>
                  <a:schemeClr val="bg1"/>
                </a:solidFill>
              </a:rPr>
              <a:t>Title of Presentation goes here</a:t>
            </a:r>
          </a:p>
        </p:txBody>
      </p:sp>
      <p:pic>
        <p:nvPicPr>
          <p:cNvPr id="2053" name="Picture 5"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3075" y="136525"/>
            <a:ext cx="349091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685800" y="2865437"/>
            <a:ext cx="7772400" cy="1470025"/>
          </a:xfrm>
        </p:spPr>
        <p:txBody>
          <a:bodyPr>
            <a:normAutofit/>
          </a:bodyPr>
          <a:lstStyle/>
          <a:p>
            <a:pPr eaLnBrk="1" hangingPunct="1"/>
            <a:r>
              <a:rPr lang="en-GB" sz="5400" dirty="0" smtClean="0">
                <a:solidFill>
                  <a:srgbClr val="FFFFFF"/>
                </a:solidFill>
                <a:latin typeface="Bariol Regular" charset="0"/>
                <a:ea typeface="MS PGothic" charset="0"/>
              </a:rPr>
              <a:t>Welcome</a:t>
            </a:r>
            <a:endParaRPr lang="en-GB" sz="5400" dirty="0">
              <a:solidFill>
                <a:srgbClr val="FFFFFF"/>
              </a:solidFill>
              <a:latin typeface="Bariol Regular" charset="0"/>
              <a:ea typeface="MS PGothic" charset="0"/>
            </a:endParaRPr>
          </a:p>
        </p:txBody>
      </p:sp>
      <p:grpSp>
        <p:nvGrpSpPr>
          <p:cNvPr id="3" name="Group 2"/>
          <p:cNvGrpSpPr/>
          <p:nvPr/>
        </p:nvGrpSpPr>
        <p:grpSpPr>
          <a:xfrm>
            <a:off x="38475" y="111919"/>
            <a:ext cx="9041138" cy="6509544"/>
            <a:chOff x="180975" y="111919"/>
            <a:chExt cx="8797925" cy="6509544"/>
          </a:xfrm>
        </p:grpSpPr>
        <p:pic>
          <p:nvPicPr>
            <p:cNvPr id="2052" name="Picture 1" descr="Corporat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975" y="136525"/>
              <a:ext cx="8797925" cy="648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111117" y="111919"/>
              <a:ext cx="3867783" cy="646331"/>
            </a:xfrm>
            <a:prstGeom prst="rect">
              <a:avLst/>
            </a:prstGeom>
            <a:solidFill>
              <a:schemeClr val="bg1"/>
            </a:solidFill>
          </p:spPr>
          <p:txBody>
            <a:bodyPr wrap="square" rtlCol="0">
              <a:spAutoFit/>
            </a:bodyPr>
            <a:lstStyle/>
            <a:p>
              <a:endParaRPr lang="en-GB" dirty="0" smtClean="0"/>
            </a:p>
            <a:p>
              <a:endParaRPr lang="en-GB" dirty="0"/>
            </a:p>
          </p:txBody>
        </p:sp>
      </p:grpSp>
      <p:sp>
        <p:nvSpPr>
          <p:cNvPr id="9" name="TextBox 8"/>
          <p:cNvSpPr txBox="1"/>
          <p:nvPr/>
        </p:nvSpPr>
        <p:spPr>
          <a:xfrm>
            <a:off x="111199" y="4983331"/>
            <a:ext cx="6413426" cy="954107"/>
          </a:xfrm>
          <a:prstGeom prst="rect">
            <a:avLst/>
          </a:prstGeom>
          <a:noFill/>
        </p:spPr>
        <p:txBody>
          <a:bodyPr wrap="square" rtlCol="0">
            <a:spAutoFit/>
          </a:bodyPr>
          <a:lstStyle/>
          <a:p>
            <a:r>
              <a:rPr lang="en-US" sz="3000" b="1" dirty="0" smtClean="0">
                <a:solidFill>
                  <a:schemeClr val="bg1"/>
                </a:solidFill>
              </a:rPr>
              <a:t>Terri Banks </a:t>
            </a:r>
            <a:br>
              <a:rPr lang="en-US" sz="3000" b="1" dirty="0" smtClean="0">
                <a:solidFill>
                  <a:schemeClr val="bg1"/>
                </a:solidFill>
              </a:rPr>
            </a:br>
            <a:r>
              <a:rPr lang="en-US" sz="2600" b="1" dirty="0" smtClean="0">
                <a:solidFill>
                  <a:schemeClr val="bg1"/>
                </a:solidFill>
              </a:rPr>
              <a:t>Head of Safeguarding Children &amp; Adults</a:t>
            </a:r>
          </a:p>
        </p:txBody>
      </p:sp>
      <p:sp>
        <p:nvSpPr>
          <p:cNvPr id="4" name="TextBox 3"/>
          <p:cNvSpPr txBox="1"/>
          <p:nvPr/>
        </p:nvSpPr>
        <p:spPr>
          <a:xfrm>
            <a:off x="629588" y="3028012"/>
            <a:ext cx="6974640" cy="1569660"/>
          </a:xfrm>
          <a:prstGeom prst="rect">
            <a:avLst/>
          </a:prstGeom>
          <a:noFill/>
        </p:spPr>
        <p:txBody>
          <a:bodyPr wrap="square" rtlCol="0">
            <a:spAutoFit/>
          </a:bodyPr>
          <a:lstStyle/>
          <a:p>
            <a:pPr marL="457200" indent="-457200">
              <a:buFontTx/>
              <a:buChar char="-"/>
            </a:pPr>
            <a:r>
              <a:rPr lang="en-GB" sz="3200" b="1" dirty="0" smtClean="0">
                <a:solidFill>
                  <a:srgbClr val="00FFCC"/>
                </a:solidFill>
              </a:rPr>
              <a:t>Self Neglect: Learning from SAR</a:t>
            </a:r>
          </a:p>
          <a:p>
            <a:pPr marL="457200" indent="-457200">
              <a:buFontTx/>
              <a:buChar char="-"/>
            </a:pPr>
            <a:r>
              <a:rPr lang="en-GB" sz="3200" b="1" dirty="0" smtClean="0">
                <a:solidFill>
                  <a:srgbClr val="00FFCC"/>
                </a:solidFill>
              </a:rPr>
              <a:t>Older Adult Domestic Abuse: Learning from Research</a:t>
            </a:r>
            <a:endParaRPr lang="en-GB" sz="3200" b="1" dirty="0">
              <a:solidFill>
                <a:srgbClr val="00FFCC"/>
              </a:solidFill>
            </a:endParaRPr>
          </a:p>
        </p:txBody>
      </p:sp>
      <p:pic>
        <p:nvPicPr>
          <p:cNvPr id="13" name="Picture 12" descr="cid:image001.png@01D7261F.B803D6E0"/>
          <p:cNvPicPr/>
          <p:nvPr/>
        </p:nvPicPr>
        <p:blipFill>
          <a:blip r:embed="rId5">
            <a:extLst>
              <a:ext uri="{28A0092B-C50C-407E-A947-70E740481C1C}">
                <a14:useLocalDpi xmlns:a14="http://schemas.microsoft.com/office/drawing/2010/main" val="0"/>
              </a:ext>
            </a:extLst>
          </a:blip>
          <a:srcRect/>
          <a:stretch>
            <a:fillRect/>
          </a:stretch>
        </p:blipFill>
        <p:spPr bwMode="auto">
          <a:xfrm>
            <a:off x="6756400" y="52899"/>
            <a:ext cx="2314575" cy="1361564"/>
          </a:xfrm>
          <a:prstGeom prst="rect">
            <a:avLst/>
          </a:prstGeom>
          <a:noFill/>
          <a:ln>
            <a:noFill/>
          </a:ln>
        </p:spPr>
      </p:pic>
    </p:spTree>
    <p:extLst>
      <p:ext uri="{BB962C8B-B14F-4D97-AF65-F5344CB8AC3E}">
        <p14:creationId xmlns:p14="http://schemas.microsoft.com/office/powerpoint/2010/main" val="3761212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143086" cy="6858000"/>
            <a:chOff x="0" y="0"/>
            <a:chExt cx="9143086" cy="6858000"/>
          </a:xfrm>
        </p:grpSpPr>
        <p:pic>
          <p:nvPicPr>
            <p:cNvPr id="2" name="Picture 1" descr="Slide01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3086" cy="6858000"/>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79872" b="96951"/>
            <a:stretch/>
          </p:blipFill>
          <p:spPr bwMode="auto">
            <a:xfrm>
              <a:off x="6097827" y="329610"/>
              <a:ext cx="2684666" cy="4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AutoShape 2" descr="Image result for technology connect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346074" y="1068546"/>
            <a:ext cx="3197225" cy="523220"/>
          </a:xfrm>
          <a:prstGeom prst="rect">
            <a:avLst/>
          </a:prstGeom>
          <a:noFill/>
        </p:spPr>
        <p:txBody>
          <a:bodyPr wrap="square" rtlCol="0">
            <a:spAutoFit/>
          </a:bodyPr>
          <a:lstStyle/>
          <a:p>
            <a:r>
              <a:rPr lang="en-GB" sz="2800" b="1" dirty="0" smtClean="0">
                <a:solidFill>
                  <a:srgbClr val="00FFCC"/>
                </a:solidFill>
              </a:rPr>
              <a:t>Working Together</a:t>
            </a:r>
            <a:endParaRPr lang="en-GB" sz="2800" b="1" dirty="0">
              <a:solidFill>
                <a:srgbClr val="00FFCC"/>
              </a:solidFill>
            </a:endParaRPr>
          </a:p>
        </p:txBody>
      </p:sp>
      <p:graphicFrame>
        <p:nvGraphicFramePr>
          <p:cNvPr id="9" name="Diagram 8"/>
          <p:cNvGraphicFramePr/>
          <p:nvPr>
            <p:extLst>
              <p:ext uri="{D42A27DB-BD31-4B8C-83A1-F6EECF244321}">
                <p14:modId xmlns:p14="http://schemas.microsoft.com/office/powerpoint/2010/main" val="2759408666"/>
              </p:ext>
            </p:extLst>
          </p:nvPr>
        </p:nvGraphicFramePr>
        <p:xfrm>
          <a:off x="602781" y="2076138"/>
          <a:ext cx="7919127" cy="4114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Picture 9" descr="cid:image001.png@01D7261F.B803D6E0"/>
          <p:cNvPicPr/>
          <p:nvPr/>
        </p:nvPicPr>
        <p:blipFill>
          <a:blip r:embed="rId10">
            <a:extLst>
              <a:ext uri="{28A0092B-C50C-407E-A947-70E740481C1C}">
                <a14:useLocalDpi xmlns:a14="http://schemas.microsoft.com/office/drawing/2010/main" val="0"/>
              </a:ext>
            </a:extLst>
          </a:blip>
          <a:srcRect/>
          <a:stretch>
            <a:fillRect/>
          </a:stretch>
        </p:blipFill>
        <p:spPr bwMode="auto">
          <a:xfrm>
            <a:off x="6828511" y="-189991"/>
            <a:ext cx="2314575" cy="1600200"/>
          </a:xfrm>
          <a:prstGeom prst="rect">
            <a:avLst/>
          </a:prstGeom>
          <a:noFill/>
          <a:ln>
            <a:noFill/>
          </a:ln>
        </p:spPr>
      </p:pic>
    </p:spTree>
    <p:extLst>
      <p:ext uri="{BB962C8B-B14F-4D97-AF65-F5344CB8AC3E}">
        <p14:creationId xmlns:p14="http://schemas.microsoft.com/office/powerpoint/2010/main" val="35666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143086" cy="6858000"/>
            <a:chOff x="0" y="0"/>
            <a:chExt cx="9143086" cy="6858000"/>
          </a:xfrm>
        </p:grpSpPr>
        <p:pic>
          <p:nvPicPr>
            <p:cNvPr id="2" name="Picture 1" descr="Slide01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3086" cy="6858000"/>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79872" b="96951"/>
            <a:stretch/>
          </p:blipFill>
          <p:spPr bwMode="auto">
            <a:xfrm>
              <a:off x="6097827" y="329610"/>
              <a:ext cx="2684666" cy="4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AutoShape 2" descr="Image result for technology connect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346074" y="1068546"/>
            <a:ext cx="3197225" cy="523220"/>
          </a:xfrm>
          <a:prstGeom prst="rect">
            <a:avLst/>
          </a:prstGeom>
          <a:noFill/>
        </p:spPr>
        <p:txBody>
          <a:bodyPr wrap="square" rtlCol="0">
            <a:spAutoFit/>
          </a:bodyPr>
          <a:lstStyle/>
          <a:p>
            <a:r>
              <a:rPr lang="en-GB" sz="2800" b="1" dirty="0" smtClean="0">
                <a:solidFill>
                  <a:srgbClr val="00FFCC"/>
                </a:solidFill>
              </a:rPr>
              <a:t>IOM  Strategy</a:t>
            </a:r>
            <a:endParaRPr lang="en-GB" sz="2800" b="1" dirty="0">
              <a:solidFill>
                <a:srgbClr val="00FFCC"/>
              </a:solidFill>
            </a:endParaRPr>
          </a:p>
        </p:txBody>
      </p:sp>
      <p:graphicFrame>
        <p:nvGraphicFramePr>
          <p:cNvPr id="7" name="Diagram 6"/>
          <p:cNvGraphicFramePr/>
          <p:nvPr>
            <p:extLst>
              <p:ext uri="{D42A27DB-BD31-4B8C-83A1-F6EECF244321}">
                <p14:modId xmlns:p14="http://schemas.microsoft.com/office/powerpoint/2010/main" val="3577506880"/>
              </p:ext>
            </p:extLst>
          </p:nvPr>
        </p:nvGraphicFramePr>
        <p:xfrm>
          <a:off x="460375" y="1989110"/>
          <a:ext cx="8181455" cy="42243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Picture 9" descr="cid:image001.png@01D7261F.B803D6E0"/>
          <p:cNvPicPr/>
          <p:nvPr/>
        </p:nvPicPr>
        <p:blipFill>
          <a:blip r:embed="rId10">
            <a:extLst>
              <a:ext uri="{28A0092B-C50C-407E-A947-70E740481C1C}">
                <a14:useLocalDpi xmlns:a14="http://schemas.microsoft.com/office/drawing/2010/main" val="0"/>
              </a:ext>
            </a:extLst>
          </a:blip>
          <a:srcRect/>
          <a:stretch>
            <a:fillRect/>
          </a:stretch>
        </p:blipFill>
        <p:spPr bwMode="auto">
          <a:xfrm>
            <a:off x="6829425" y="-159181"/>
            <a:ext cx="2314575" cy="1600200"/>
          </a:xfrm>
          <a:prstGeom prst="rect">
            <a:avLst/>
          </a:prstGeom>
          <a:noFill/>
          <a:ln>
            <a:noFill/>
          </a:ln>
        </p:spPr>
      </p:pic>
    </p:spTree>
    <p:extLst>
      <p:ext uri="{BB962C8B-B14F-4D97-AF65-F5344CB8AC3E}">
        <p14:creationId xmlns:p14="http://schemas.microsoft.com/office/powerpoint/2010/main" val="119470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143086" cy="6858000"/>
            <a:chOff x="0" y="0"/>
            <a:chExt cx="9143086" cy="6858000"/>
          </a:xfrm>
        </p:grpSpPr>
        <p:pic>
          <p:nvPicPr>
            <p:cNvPr id="2" name="Picture 1" descr="Slide01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3086" cy="6858000"/>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79872" b="96951"/>
            <a:stretch/>
          </p:blipFill>
          <p:spPr bwMode="auto">
            <a:xfrm>
              <a:off x="6097827" y="329610"/>
              <a:ext cx="2684666" cy="4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AutoShape 2" descr="Image result for technology connect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346074" y="1068546"/>
            <a:ext cx="3197225" cy="523220"/>
          </a:xfrm>
          <a:prstGeom prst="rect">
            <a:avLst/>
          </a:prstGeom>
          <a:noFill/>
        </p:spPr>
        <p:txBody>
          <a:bodyPr wrap="square" rtlCol="0">
            <a:spAutoFit/>
          </a:bodyPr>
          <a:lstStyle/>
          <a:p>
            <a:r>
              <a:rPr lang="en-GB" sz="2800" b="1" dirty="0" smtClean="0">
                <a:solidFill>
                  <a:srgbClr val="00FFCC"/>
                </a:solidFill>
              </a:rPr>
              <a:t>Inquiry</a:t>
            </a:r>
            <a:endParaRPr lang="en-GB" sz="2800" b="1" dirty="0">
              <a:solidFill>
                <a:srgbClr val="00FFCC"/>
              </a:solidFill>
            </a:endParaRPr>
          </a:p>
        </p:txBody>
      </p:sp>
      <p:sp>
        <p:nvSpPr>
          <p:cNvPr id="10" name="TextBox 9"/>
          <p:cNvSpPr txBox="1"/>
          <p:nvPr/>
        </p:nvSpPr>
        <p:spPr>
          <a:xfrm>
            <a:off x="517650" y="1734173"/>
            <a:ext cx="7959287" cy="3416320"/>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What is the person’s own view of the self-neglect</a:t>
            </a:r>
            <a:r>
              <a:rPr lang="en-GB" dirty="0" smtClean="0">
                <a:solidFill>
                  <a:schemeClr val="tx2"/>
                </a:solidFill>
                <a:latin typeface="Arial" panose="020B0604020202020204" pitchFamily="34" charset="0"/>
                <a:cs typeface="Arial" panose="020B0604020202020204" pitchFamily="34" charset="0"/>
              </a:rPr>
              <a:t>?</a:t>
            </a:r>
          </a:p>
          <a:p>
            <a:endParaRPr lang="en-GB"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solidFill>
                  <a:schemeClr val="tx2"/>
                </a:solidFill>
                <a:latin typeface="Arial" panose="020B0604020202020204" pitchFamily="34" charset="0"/>
                <a:cs typeface="Arial" panose="020B0604020202020204" pitchFamily="34" charset="0"/>
              </a:rPr>
              <a:t>Is </a:t>
            </a:r>
            <a:r>
              <a:rPr lang="en-GB" dirty="0">
                <a:solidFill>
                  <a:schemeClr val="tx2"/>
                </a:solidFill>
                <a:latin typeface="Arial" panose="020B0604020202020204" pitchFamily="34" charset="0"/>
                <a:cs typeface="Arial" panose="020B0604020202020204" pitchFamily="34" charset="0"/>
              </a:rPr>
              <a:t>the self-neglect important to the person in some way</a:t>
            </a:r>
            <a:r>
              <a:rPr lang="en-GB" dirty="0" smtClean="0">
                <a:solidFill>
                  <a:schemeClr val="tx2"/>
                </a:solidFill>
                <a:latin typeface="Arial" panose="020B0604020202020204" pitchFamily="34" charset="0"/>
                <a:cs typeface="Arial" panose="020B0604020202020204" pitchFamily="34" charset="0"/>
              </a:rPr>
              <a:t>?</a:t>
            </a:r>
          </a:p>
          <a:p>
            <a:endParaRPr lang="en-GB"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solidFill>
                  <a:schemeClr val="tx2"/>
                </a:solidFill>
                <a:latin typeface="Arial" panose="020B0604020202020204" pitchFamily="34" charset="0"/>
                <a:cs typeface="Arial" panose="020B0604020202020204" pitchFamily="34" charset="0"/>
              </a:rPr>
              <a:t>Does </a:t>
            </a:r>
            <a:r>
              <a:rPr lang="en-GB" dirty="0">
                <a:solidFill>
                  <a:schemeClr val="tx2"/>
                </a:solidFill>
                <a:latin typeface="Arial" panose="020B0604020202020204" pitchFamily="34" charset="0"/>
                <a:cs typeface="Arial" panose="020B0604020202020204" pitchFamily="34" charset="0"/>
              </a:rPr>
              <a:t>the person have mental capacity in relation to specific decisions about self-care </a:t>
            </a:r>
            <a:r>
              <a:rPr lang="en-GB" dirty="0" smtClean="0">
                <a:solidFill>
                  <a:schemeClr val="tx2"/>
                </a:solidFill>
                <a:latin typeface="Arial" panose="020B0604020202020204" pitchFamily="34" charset="0"/>
                <a:cs typeface="Arial" panose="020B0604020202020204" pitchFamily="34" charset="0"/>
              </a:rPr>
              <a:t>and/or acceptance </a:t>
            </a:r>
            <a:r>
              <a:rPr lang="en-GB" dirty="0">
                <a:solidFill>
                  <a:schemeClr val="tx2"/>
                </a:solidFill>
                <a:latin typeface="Arial" panose="020B0604020202020204" pitchFamily="34" charset="0"/>
                <a:cs typeface="Arial" panose="020B0604020202020204" pitchFamily="34" charset="0"/>
              </a:rPr>
              <a:t>of care and support</a:t>
            </a:r>
            <a:r>
              <a:rPr lang="en-GB" dirty="0" smtClean="0">
                <a:solidFill>
                  <a:schemeClr val="tx2"/>
                </a:solidFill>
                <a:latin typeface="Arial" panose="020B0604020202020204" pitchFamily="34" charset="0"/>
                <a:cs typeface="Arial" panose="020B0604020202020204" pitchFamily="34" charset="0"/>
              </a:rPr>
              <a:t>?</a:t>
            </a:r>
          </a:p>
          <a:p>
            <a:endParaRPr lang="en-GB"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solidFill>
                  <a:schemeClr val="tx2"/>
                </a:solidFill>
                <a:latin typeface="Arial" panose="020B0604020202020204" pitchFamily="34" charset="0"/>
                <a:cs typeface="Arial" panose="020B0604020202020204" pitchFamily="34" charset="0"/>
              </a:rPr>
              <a:t>Is </a:t>
            </a:r>
            <a:r>
              <a:rPr lang="en-GB" dirty="0">
                <a:solidFill>
                  <a:schemeClr val="tx2"/>
                </a:solidFill>
                <a:latin typeface="Arial" panose="020B0604020202020204" pitchFamily="34" charset="0"/>
                <a:cs typeface="Arial" panose="020B0604020202020204" pitchFamily="34" charset="0"/>
              </a:rPr>
              <a:t>the self-neglect intentional or not</a:t>
            </a:r>
            <a:r>
              <a:rPr lang="en-GB" dirty="0" smtClean="0">
                <a:solidFill>
                  <a:schemeClr val="tx2"/>
                </a:solidFill>
                <a:latin typeface="Arial" panose="020B0604020202020204" pitchFamily="34" charset="0"/>
                <a:cs typeface="Arial" panose="020B0604020202020204" pitchFamily="34" charset="0"/>
              </a:rPr>
              <a:t>?</a:t>
            </a:r>
          </a:p>
          <a:p>
            <a:endParaRPr lang="en-GB"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solidFill>
                  <a:schemeClr val="tx2"/>
                </a:solidFill>
                <a:latin typeface="Arial" panose="020B0604020202020204" pitchFamily="34" charset="0"/>
                <a:cs typeface="Arial" panose="020B0604020202020204" pitchFamily="34" charset="0"/>
              </a:rPr>
              <a:t>Is </a:t>
            </a:r>
            <a:r>
              <a:rPr lang="en-GB" dirty="0">
                <a:solidFill>
                  <a:schemeClr val="tx2"/>
                </a:solidFill>
                <a:latin typeface="Arial" panose="020B0604020202020204" pitchFamily="34" charset="0"/>
                <a:cs typeface="Arial" panose="020B0604020202020204" pitchFamily="34" charset="0"/>
              </a:rPr>
              <a:t>the property where resident self neglecting owner occupied or tenant</a:t>
            </a:r>
            <a:r>
              <a:rPr lang="en-GB" dirty="0" smtClean="0">
                <a:solidFill>
                  <a:schemeClr val="tx2"/>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GB"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solidFill>
                  <a:schemeClr val="tx2"/>
                </a:solidFill>
                <a:latin typeface="Arial" panose="020B0604020202020204" pitchFamily="34" charset="0"/>
                <a:cs typeface="Arial" panose="020B0604020202020204" pitchFamily="34" charset="0"/>
              </a:rPr>
              <a:t>Is </a:t>
            </a:r>
            <a:r>
              <a:rPr lang="en-GB" dirty="0">
                <a:solidFill>
                  <a:schemeClr val="tx2"/>
                </a:solidFill>
                <a:latin typeface="Arial" panose="020B0604020202020204" pitchFamily="34" charset="0"/>
                <a:cs typeface="Arial" panose="020B0604020202020204" pitchFamily="34" charset="0"/>
              </a:rPr>
              <a:t>the self-neglect a recent change or a long-standing pattern</a:t>
            </a:r>
            <a:r>
              <a:rPr lang="en-GB" dirty="0" smtClean="0">
                <a:solidFill>
                  <a:schemeClr val="tx2"/>
                </a:solidFill>
                <a:latin typeface="Arial" panose="020B0604020202020204" pitchFamily="34" charset="0"/>
                <a:cs typeface="Arial" panose="020B0604020202020204" pitchFamily="34" charset="0"/>
              </a:rPr>
              <a:t>?</a:t>
            </a:r>
            <a:endParaRPr lang="en-GB" dirty="0">
              <a:solidFill>
                <a:schemeClr val="tx2"/>
              </a:solidFill>
              <a:latin typeface="Arial" panose="020B0604020202020204" pitchFamily="34" charset="0"/>
              <a:cs typeface="Arial" panose="020B0604020202020204" pitchFamily="34" charset="0"/>
            </a:endParaRPr>
          </a:p>
        </p:txBody>
      </p:sp>
      <p:pic>
        <p:nvPicPr>
          <p:cNvPr id="11" name="Picture 10" descr="cid:image001.png@01D7261F.B803D6E0"/>
          <p:cNvPicPr/>
          <p:nvPr/>
        </p:nvPicPr>
        <p:blipFill>
          <a:blip r:embed="rId5">
            <a:extLst>
              <a:ext uri="{28A0092B-C50C-407E-A947-70E740481C1C}">
                <a14:useLocalDpi xmlns:a14="http://schemas.microsoft.com/office/drawing/2010/main" val="0"/>
              </a:ext>
            </a:extLst>
          </a:blip>
          <a:srcRect/>
          <a:stretch>
            <a:fillRect/>
          </a:stretch>
        </p:blipFill>
        <p:spPr bwMode="auto">
          <a:xfrm>
            <a:off x="6828511" y="-197427"/>
            <a:ext cx="2314575" cy="1600200"/>
          </a:xfrm>
          <a:prstGeom prst="rect">
            <a:avLst/>
          </a:prstGeom>
          <a:noFill/>
          <a:ln>
            <a:noFill/>
          </a:ln>
        </p:spPr>
      </p:pic>
    </p:spTree>
    <p:extLst>
      <p:ext uri="{BB962C8B-B14F-4D97-AF65-F5344CB8AC3E}">
        <p14:creationId xmlns:p14="http://schemas.microsoft.com/office/powerpoint/2010/main" val="94688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143086" cy="6858000"/>
            <a:chOff x="0" y="0"/>
            <a:chExt cx="9143086" cy="6858000"/>
          </a:xfrm>
        </p:grpSpPr>
        <p:pic>
          <p:nvPicPr>
            <p:cNvPr id="2" name="Picture 1" descr="Slide01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3086" cy="6858000"/>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79872" b="96951"/>
            <a:stretch/>
          </p:blipFill>
          <p:spPr bwMode="auto">
            <a:xfrm>
              <a:off x="6097827" y="329610"/>
              <a:ext cx="2684666" cy="4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AutoShape 2" descr="Image result for technology connect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346074" y="1068546"/>
            <a:ext cx="3197225" cy="523220"/>
          </a:xfrm>
          <a:prstGeom prst="rect">
            <a:avLst/>
          </a:prstGeom>
          <a:noFill/>
        </p:spPr>
        <p:txBody>
          <a:bodyPr wrap="square" rtlCol="0">
            <a:spAutoFit/>
          </a:bodyPr>
          <a:lstStyle/>
          <a:p>
            <a:r>
              <a:rPr lang="en-GB" sz="2800" b="1" dirty="0" smtClean="0">
                <a:solidFill>
                  <a:srgbClr val="00FFCC"/>
                </a:solidFill>
              </a:rPr>
              <a:t>Inquiry</a:t>
            </a:r>
            <a:endParaRPr lang="en-GB" sz="2800" b="1" dirty="0">
              <a:solidFill>
                <a:srgbClr val="00FFCC"/>
              </a:solidFill>
            </a:endParaRPr>
          </a:p>
        </p:txBody>
      </p:sp>
      <p:sp>
        <p:nvSpPr>
          <p:cNvPr id="10" name="TextBox 9"/>
          <p:cNvSpPr txBox="1"/>
          <p:nvPr/>
        </p:nvSpPr>
        <p:spPr>
          <a:xfrm>
            <a:off x="517650" y="1704194"/>
            <a:ext cx="7959287" cy="4524315"/>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What strengths does the person have – what is he or she managing well and how might this be built on</a:t>
            </a:r>
            <a:r>
              <a:rPr lang="en-GB" dirty="0" smtClean="0">
                <a:solidFill>
                  <a:schemeClr val="tx2"/>
                </a:solidFill>
                <a:latin typeface="Arial" panose="020B0604020202020204" pitchFamily="34" charset="0"/>
                <a:cs typeface="Arial" panose="020B0604020202020204" pitchFamily="34" charset="0"/>
              </a:rPr>
              <a:t>?</a:t>
            </a:r>
          </a:p>
          <a:p>
            <a:r>
              <a:rPr lang="en-GB" dirty="0" smtClean="0">
                <a:solidFill>
                  <a:schemeClr val="tx2"/>
                </a:solidFill>
                <a:latin typeface="Arial" panose="020B0604020202020204" pitchFamily="34" charset="0"/>
                <a:cs typeface="Arial" panose="020B0604020202020204" pitchFamily="34" charset="0"/>
              </a:rPr>
              <a:t> </a:t>
            </a:r>
            <a:endParaRPr lang="en-GB"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What motivation for change does the person </a:t>
            </a:r>
            <a:r>
              <a:rPr lang="en-GB" dirty="0" smtClean="0">
                <a:solidFill>
                  <a:schemeClr val="tx2"/>
                </a:solidFill>
                <a:latin typeface="Arial" panose="020B0604020202020204" pitchFamily="34" charset="0"/>
                <a:cs typeface="Arial" panose="020B0604020202020204" pitchFamily="34" charset="0"/>
              </a:rPr>
              <a:t>have?</a:t>
            </a:r>
          </a:p>
          <a:p>
            <a:endParaRPr lang="en-GB" dirty="0" smtClean="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solidFill>
                  <a:schemeClr val="tx2"/>
                </a:solidFill>
                <a:latin typeface="Arial" panose="020B0604020202020204" pitchFamily="34" charset="0"/>
                <a:cs typeface="Arial" panose="020B0604020202020204" pitchFamily="34" charset="0"/>
              </a:rPr>
              <a:t>Are </a:t>
            </a:r>
            <a:r>
              <a:rPr lang="en-GB" dirty="0">
                <a:solidFill>
                  <a:schemeClr val="tx2"/>
                </a:solidFill>
                <a:latin typeface="Arial" panose="020B0604020202020204" pitchFamily="34" charset="0"/>
                <a:cs typeface="Arial" panose="020B0604020202020204" pitchFamily="34" charset="0"/>
              </a:rPr>
              <a:t>there links between the self-neglect and health or disability</a:t>
            </a:r>
            <a:r>
              <a:rPr lang="en-GB" dirty="0" smtClean="0">
                <a:solidFill>
                  <a:schemeClr val="tx2"/>
                </a:solidFill>
                <a:latin typeface="Arial" panose="020B0604020202020204" pitchFamily="34" charset="0"/>
                <a:cs typeface="Arial" panose="020B0604020202020204" pitchFamily="34" charset="0"/>
              </a:rPr>
              <a:t>?</a:t>
            </a:r>
          </a:p>
          <a:p>
            <a:endParaRPr lang="en-GB"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Is alcohol consumption or substance misuse related to the self-neglect</a:t>
            </a:r>
            <a:r>
              <a:rPr lang="en-GB" dirty="0" smtClean="0">
                <a:solidFill>
                  <a:schemeClr val="tx2"/>
                </a:solidFill>
                <a:latin typeface="Arial" panose="020B0604020202020204" pitchFamily="34" charset="0"/>
                <a:cs typeface="Arial" panose="020B0604020202020204" pitchFamily="34" charset="0"/>
              </a:rPr>
              <a:t>?</a:t>
            </a:r>
          </a:p>
          <a:p>
            <a:endParaRPr lang="en-GB"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How might the person’s life history, family or social relations be interconnected with the self-neglect</a:t>
            </a:r>
            <a:r>
              <a:rPr lang="en-GB" dirty="0" smtClean="0">
                <a:solidFill>
                  <a:schemeClr val="tx2"/>
                </a:solidFill>
                <a:latin typeface="Arial" panose="020B0604020202020204" pitchFamily="34" charset="0"/>
                <a:cs typeface="Arial" panose="020B0604020202020204" pitchFamily="34" charset="0"/>
              </a:rPr>
              <a:t>?</a:t>
            </a:r>
          </a:p>
          <a:p>
            <a:endParaRPr lang="en-GB"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Does the self-neglect play an important role as a coping mechanism</a:t>
            </a:r>
            <a:r>
              <a:rPr lang="en-GB" dirty="0" smtClean="0">
                <a:solidFill>
                  <a:schemeClr val="tx2"/>
                </a:solidFill>
                <a:latin typeface="Arial" panose="020B0604020202020204" pitchFamily="34" charset="0"/>
                <a:cs typeface="Arial" panose="020B0604020202020204" pitchFamily="34" charset="0"/>
              </a:rPr>
              <a:t>?</a:t>
            </a:r>
          </a:p>
          <a:p>
            <a:r>
              <a:rPr lang="en-GB" dirty="0" smtClean="0">
                <a:solidFill>
                  <a:schemeClr val="tx2"/>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dirty="0" smtClean="0">
                <a:solidFill>
                  <a:schemeClr val="tx2"/>
                </a:solidFill>
                <a:latin typeface="Arial" panose="020B0604020202020204" pitchFamily="34" charset="0"/>
                <a:cs typeface="Arial" panose="020B0604020202020204" pitchFamily="34" charset="0"/>
              </a:rPr>
              <a:t>If </a:t>
            </a:r>
            <a:r>
              <a:rPr lang="en-GB" dirty="0">
                <a:solidFill>
                  <a:schemeClr val="tx2"/>
                </a:solidFill>
                <a:latin typeface="Arial" panose="020B0604020202020204" pitchFamily="34" charset="0"/>
                <a:cs typeface="Arial" panose="020B0604020202020204" pitchFamily="34" charset="0"/>
              </a:rPr>
              <a:t>so, is there anything else in the person’s life that might play this role instead?</a:t>
            </a:r>
          </a:p>
        </p:txBody>
      </p:sp>
      <p:pic>
        <p:nvPicPr>
          <p:cNvPr id="13" name="Picture 12" descr="cid:image001.png@01D7261F.B803D6E0"/>
          <p:cNvPicPr/>
          <p:nvPr/>
        </p:nvPicPr>
        <p:blipFill>
          <a:blip r:embed="rId5">
            <a:extLst>
              <a:ext uri="{28A0092B-C50C-407E-A947-70E740481C1C}">
                <a14:useLocalDpi xmlns:a14="http://schemas.microsoft.com/office/drawing/2010/main" val="0"/>
              </a:ext>
            </a:extLst>
          </a:blip>
          <a:srcRect/>
          <a:stretch>
            <a:fillRect/>
          </a:stretch>
        </p:blipFill>
        <p:spPr bwMode="auto">
          <a:xfrm>
            <a:off x="6828511" y="-197428"/>
            <a:ext cx="2314575" cy="1600200"/>
          </a:xfrm>
          <a:prstGeom prst="rect">
            <a:avLst/>
          </a:prstGeom>
          <a:noFill/>
          <a:ln>
            <a:noFill/>
          </a:ln>
        </p:spPr>
      </p:pic>
    </p:spTree>
    <p:extLst>
      <p:ext uri="{BB962C8B-B14F-4D97-AF65-F5344CB8AC3E}">
        <p14:creationId xmlns:p14="http://schemas.microsoft.com/office/powerpoint/2010/main" val="79235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143086" cy="6858000"/>
            <a:chOff x="0" y="0"/>
            <a:chExt cx="9143086" cy="6858000"/>
          </a:xfrm>
        </p:grpSpPr>
        <p:pic>
          <p:nvPicPr>
            <p:cNvPr id="2" name="Picture 1" descr="Slide01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3086" cy="6858000"/>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79872" b="96951"/>
            <a:stretch/>
          </p:blipFill>
          <p:spPr bwMode="auto">
            <a:xfrm>
              <a:off x="6097827" y="329610"/>
              <a:ext cx="2684666" cy="4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AutoShape 2" descr="Image result for technology connect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346074" y="1068546"/>
            <a:ext cx="3197225" cy="523220"/>
          </a:xfrm>
          <a:prstGeom prst="rect">
            <a:avLst/>
          </a:prstGeom>
          <a:noFill/>
        </p:spPr>
        <p:txBody>
          <a:bodyPr wrap="square" rtlCol="0">
            <a:spAutoFit/>
          </a:bodyPr>
          <a:lstStyle/>
          <a:p>
            <a:r>
              <a:rPr lang="en-GB" sz="2800" b="1" dirty="0" smtClean="0">
                <a:solidFill>
                  <a:srgbClr val="00FFCC"/>
                </a:solidFill>
              </a:rPr>
              <a:t>Decision Making</a:t>
            </a:r>
            <a:endParaRPr lang="en-GB" sz="2800" b="1" dirty="0">
              <a:solidFill>
                <a:srgbClr val="00FFCC"/>
              </a:solidFill>
            </a:endParaRPr>
          </a:p>
        </p:txBody>
      </p:sp>
      <p:sp>
        <p:nvSpPr>
          <p:cNvPr id="10" name="TextBox 9"/>
          <p:cNvSpPr txBox="1"/>
          <p:nvPr/>
        </p:nvSpPr>
        <p:spPr>
          <a:xfrm>
            <a:off x="511260" y="1714301"/>
            <a:ext cx="8120565" cy="4801314"/>
          </a:xfrm>
          <a:prstGeom prst="rect">
            <a:avLst/>
          </a:prstGeom>
          <a:noFill/>
        </p:spPr>
        <p:txBody>
          <a:bodyPr wrap="square" rtlCol="0">
            <a:spAutoFit/>
          </a:bodyPr>
          <a:lstStyle/>
          <a:p>
            <a:r>
              <a:rPr lang="en-GB" dirty="0">
                <a:solidFill>
                  <a:schemeClr val="tx2"/>
                </a:solidFill>
                <a:latin typeface="Arial" panose="020B0604020202020204" pitchFamily="34" charset="0"/>
                <a:cs typeface="Arial" panose="020B0604020202020204" pitchFamily="34" charset="0"/>
              </a:rPr>
              <a:t>The duty of care in relation to decisions made will be considered to be met where</a:t>
            </a:r>
            <a:r>
              <a:rPr lang="en-GB" dirty="0" smtClean="0">
                <a:solidFill>
                  <a:schemeClr val="tx2"/>
                </a:solidFill>
                <a:latin typeface="Arial" panose="020B0604020202020204" pitchFamily="34" charset="0"/>
                <a:cs typeface="Arial" panose="020B0604020202020204" pitchFamily="34" charset="0"/>
              </a:rPr>
              <a:t>:</a:t>
            </a:r>
          </a:p>
          <a:p>
            <a:endParaRPr lang="en-GB" dirty="0">
              <a:solidFill>
                <a:schemeClr val="tx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dirty="0" smtClean="0">
                <a:solidFill>
                  <a:schemeClr val="tx2"/>
                </a:solidFill>
                <a:latin typeface="Arial" panose="020B0604020202020204" pitchFamily="34" charset="0"/>
                <a:cs typeface="Arial" panose="020B0604020202020204" pitchFamily="34" charset="0"/>
              </a:rPr>
              <a:t> </a:t>
            </a:r>
            <a:r>
              <a:rPr lang="en-GB" dirty="0">
                <a:solidFill>
                  <a:schemeClr val="tx2"/>
                </a:solidFill>
                <a:latin typeface="Arial" panose="020B0604020202020204" pitchFamily="34" charset="0"/>
                <a:cs typeface="Arial" panose="020B0604020202020204" pitchFamily="34" charset="0"/>
              </a:rPr>
              <a:t>All reasonable steps have been </a:t>
            </a:r>
            <a:r>
              <a:rPr lang="en-GB" dirty="0" smtClean="0">
                <a:solidFill>
                  <a:schemeClr val="tx2"/>
                </a:solidFill>
                <a:latin typeface="Arial" panose="020B0604020202020204" pitchFamily="34" charset="0"/>
                <a:cs typeface="Arial" panose="020B0604020202020204" pitchFamily="34" charset="0"/>
              </a:rPr>
              <a:t>taken</a:t>
            </a:r>
          </a:p>
          <a:p>
            <a:endParaRPr lang="en-GB" dirty="0">
              <a:solidFill>
                <a:schemeClr val="tx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dirty="0" smtClean="0">
                <a:solidFill>
                  <a:schemeClr val="tx2"/>
                </a:solidFill>
                <a:latin typeface="Arial" panose="020B0604020202020204" pitchFamily="34" charset="0"/>
                <a:cs typeface="Arial" panose="020B0604020202020204" pitchFamily="34" charset="0"/>
              </a:rPr>
              <a:t>Reliable </a:t>
            </a:r>
            <a:r>
              <a:rPr lang="en-GB" dirty="0">
                <a:solidFill>
                  <a:schemeClr val="tx2"/>
                </a:solidFill>
                <a:latin typeface="Arial" panose="020B0604020202020204" pitchFamily="34" charset="0"/>
                <a:cs typeface="Arial" panose="020B0604020202020204" pitchFamily="34" charset="0"/>
              </a:rPr>
              <a:t>assessment methods have been </a:t>
            </a:r>
            <a:r>
              <a:rPr lang="en-GB" dirty="0" smtClean="0">
                <a:solidFill>
                  <a:schemeClr val="tx2"/>
                </a:solidFill>
                <a:latin typeface="Arial" panose="020B0604020202020204" pitchFamily="34" charset="0"/>
                <a:cs typeface="Arial" panose="020B0604020202020204" pitchFamily="34" charset="0"/>
              </a:rPr>
              <a:t>used</a:t>
            </a:r>
          </a:p>
          <a:p>
            <a:endParaRPr lang="en-GB" dirty="0">
              <a:solidFill>
                <a:schemeClr val="tx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dirty="0" smtClean="0">
                <a:solidFill>
                  <a:schemeClr val="tx2"/>
                </a:solidFill>
                <a:latin typeface="Arial" panose="020B0604020202020204" pitchFamily="34" charset="0"/>
                <a:cs typeface="Arial" panose="020B0604020202020204" pitchFamily="34" charset="0"/>
              </a:rPr>
              <a:t>Information </a:t>
            </a:r>
            <a:r>
              <a:rPr lang="en-GB" dirty="0">
                <a:solidFill>
                  <a:schemeClr val="tx2"/>
                </a:solidFill>
                <a:latin typeface="Arial" panose="020B0604020202020204" pitchFamily="34" charset="0"/>
                <a:cs typeface="Arial" panose="020B0604020202020204" pitchFamily="34" charset="0"/>
              </a:rPr>
              <a:t>has been collated and thoroughly </a:t>
            </a:r>
            <a:r>
              <a:rPr lang="en-GB" dirty="0" smtClean="0">
                <a:solidFill>
                  <a:schemeClr val="tx2"/>
                </a:solidFill>
                <a:latin typeface="Arial" panose="020B0604020202020204" pitchFamily="34" charset="0"/>
                <a:cs typeface="Arial" panose="020B0604020202020204" pitchFamily="34" charset="0"/>
              </a:rPr>
              <a:t>evaluated</a:t>
            </a:r>
          </a:p>
          <a:p>
            <a:pPr marL="285750" indent="-285750">
              <a:buFont typeface="Wingdings" panose="05000000000000000000" pitchFamily="2" charset="2"/>
              <a:buChar char="ü"/>
            </a:pPr>
            <a:endParaRPr lang="en-GB" dirty="0">
              <a:solidFill>
                <a:schemeClr val="tx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dirty="0" smtClean="0">
                <a:solidFill>
                  <a:schemeClr val="tx2"/>
                </a:solidFill>
                <a:latin typeface="Arial" panose="020B0604020202020204" pitchFamily="34" charset="0"/>
                <a:cs typeface="Arial" panose="020B0604020202020204" pitchFamily="34" charset="0"/>
              </a:rPr>
              <a:t>Policies </a:t>
            </a:r>
            <a:r>
              <a:rPr lang="en-GB" dirty="0">
                <a:solidFill>
                  <a:schemeClr val="tx2"/>
                </a:solidFill>
                <a:latin typeface="Arial" panose="020B0604020202020204" pitchFamily="34" charset="0"/>
                <a:cs typeface="Arial" panose="020B0604020202020204" pitchFamily="34" charset="0"/>
              </a:rPr>
              <a:t>and procedures have been </a:t>
            </a:r>
            <a:r>
              <a:rPr lang="en-GB" dirty="0" smtClean="0">
                <a:solidFill>
                  <a:schemeClr val="tx2"/>
                </a:solidFill>
                <a:latin typeface="Arial" panose="020B0604020202020204" pitchFamily="34" charset="0"/>
                <a:cs typeface="Arial" panose="020B0604020202020204" pitchFamily="34" charset="0"/>
              </a:rPr>
              <a:t>followed</a:t>
            </a:r>
          </a:p>
          <a:p>
            <a:pPr marL="285750" indent="-285750">
              <a:buFont typeface="Wingdings" panose="05000000000000000000" pitchFamily="2" charset="2"/>
              <a:buChar char="ü"/>
            </a:pPr>
            <a:endParaRPr lang="en-GB" dirty="0">
              <a:solidFill>
                <a:schemeClr val="tx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dirty="0" smtClean="0">
                <a:solidFill>
                  <a:schemeClr val="tx2"/>
                </a:solidFill>
                <a:latin typeface="Arial" panose="020B0604020202020204" pitchFamily="34" charset="0"/>
                <a:cs typeface="Arial" panose="020B0604020202020204" pitchFamily="34" charset="0"/>
              </a:rPr>
              <a:t>Practitioners </a:t>
            </a:r>
            <a:r>
              <a:rPr lang="en-GB" dirty="0">
                <a:solidFill>
                  <a:schemeClr val="tx2"/>
                </a:solidFill>
                <a:latin typeface="Arial" panose="020B0604020202020204" pitchFamily="34" charset="0"/>
                <a:cs typeface="Arial" panose="020B0604020202020204" pitchFamily="34" charset="0"/>
              </a:rPr>
              <a:t>and their managers adopt an investigative approach and are </a:t>
            </a:r>
            <a:r>
              <a:rPr lang="en-GB" dirty="0" smtClean="0">
                <a:solidFill>
                  <a:schemeClr val="tx2"/>
                </a:solidFill>
                <a:latin typeface="Arial" panose="020B0604020202020204" pitchFamily="34" charset="0"/>
                <a:cs typeface="Arial" panose="020B0604020202020204" pitchFamily="34" charset="0"/>
              </a:rPr>
              <a:t>   proactive</a:t>
            </a:r>
          </a:p>
          <a:p>
            <a:endParaRPr lang="en-GB" dirty="0">
              <a:solidFill>
                <a:schemeClr val="tx2"/>
              </a:solidFill>
              <a:latin typeface="Arial" panose="020B0604020202020204" pitchFamily="34" charset="0"/>
              <a:cs typeface="Arial" panose="020B0604020202020204" pitchFamily="34" charset="0"/>
            </a:endParaRPr>
          </a:p>
          <a:p>
            <a:r>
              <a:rPr lang="en-GB" dirty="0">
                <a:solidFill>
                  <a:schemeClr val="tx2"/>
                </a:solidFill>
                <a:latin typeface="Arial" panose="020B0604020202020204" pitchFamily="34" charset="0"/>
                <a:cs typeface="Arial" panose="020B0604020202020204" pitchFamily="34" charset="0"/>
              </a:rPr>
              <a:t>Defensible decision making is making sure that the reasons for decisions, as well as the decision </a:t>
            </a:r>
            <a:r>
              <a:rPr lang="en-GB" dirty="0" smtClean="0">
                <a:solidFill>
                  <a:schemeClr val="tx2"/>
                </a:solidFill>
                <a:latin typeface="Arial" panose="020B0604020202020204" pitchFamily="34" charset="0"/>
                <a:cs typeface="Arial" panose="020B0604020202020204" pitchFamily="34" charset="0"/>
              </a:rPr>
              <a:t>itself, have </a:t>
            </a:r>
            <a:r>
              <a:rPr lang="en-GB" dirty="0">
                <a:solidFill>
                  <a:schemeClr val="tx2"/>
                </a:solidFill>
                <a:latin typeface="Arial" panose="020B0604020202020204" pitchFamily="34" charset="0"/>
                <a:cs typeface="Arial" panose="020B0604020202020204" pitchFamily="34" charset="0"/>
              </a:rPr>
              <a:t>been thought through, recorded and can be explained.</a:t>
            </a:r>
          </a:p>
        </p:txBody>
      </p:sp>
      <p:pic>
        <p:nvPicPr>
          <p:cNvPr id="11" name="Picture 10" descr="cid:image001.png@01D7261F.B803D6E0"/>
          <p:cNvPicPr/>
          <p:nvPr/>
        </p:nvPicPr>
        <p:blipFill>
          <a:blip r:embed="rId5">
            <a:extLst>
              <a:ext uri="{28A0092B-C50C-407E-A947-70E740481C1C}">
                <a14:useLocalDpi xmlns:a14="http://schemas.microsoft.com/office/drawing/2010/main" val="0"/>
              </a:ext>
            </a:extLst>
          </a:blip>
          <a:srcRect/>
          <a:stretch>
            <a:fillRect/>
          </a:stretch>
        </p:blipFill>
        <p:spPr bwMode="auto">
          <a:xfrm>
            <a:off x="6828511" y="-216069"/>
            <a:ext cx="2314575" cy="1600200"/>
          </a:xfrm>
          <a:prstGeom prst="rect">
            <a:avLst/>
          </a:prstGeom>
          <a:noFill/>
          <a:ln>
            <a:noFill/>
          </a:ln>
        </p:spPr>
      </p:pic>
    </p:spTree>
    <p:extLst>
      <p:ext uri="{BB962C8B-B14F-4D97-AF65-F5344CB8AC3E}">
        <p14:creationId xmlns:p14="http://schemas.microsoft.com/office/powerpoint/2010/main" val="293351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technology connect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346074" y="1068546"/>
            <a:ext cx="3197225" cy="523220"/>
          </a:xfrm>
          <a:prstGeom prst="rect">
            <a:avLst/>
          </a:prstGeom>
          <a:noFill/>
        </p:spPr>
        <p:txBody>
          <a:bodyPr wrap="square" rtlCol="0">
            <a:spAutoFit/>
          </a:bodyPr>
          <a:lstStyle/>
          <a:p>
            <a:r>
              <a:rPr lang="en-GB" sz="2800" b="1" dirty="0" smtClean="0">
                <a:solidFill>
                  <a:schemeClr val="bg1"/>
                </a:solidFill>
              </a:rPr>
              <a:t>Practice Guidance</a:t>
            </a:r>
            <a:endParaRPr lang="en-GB" sz="2800" b="1" dirty="0">
              <a:solidFill>
                <a:schemeClr val="bg1"/>
              </a:solidFill>
            </a:endParaRPr>
          </a:p>
        </p:txBody>
      </p:sp>
      <p:graphicFrame>
        <p:nvGraphicFramePr>
          <p:cNvPr id="7" name="Diagram 6"/>
          <p:cNvGraphicFramePr/>
          <p:nvPr>
            <p:extLst>
              <p:ext uri="{D42A27DB-BD31-4B8C-83A1-F6EECF244321}">
                <p14:modId xmlns:p14="http://schemas.microsoft.com/office/powerpoint/2010/main" val="2781702324"/>
              </p:ext>
            </p:extLst>
          </p:nvPr>
        </p:nvGraphicFramePr>
        <p:xfrm>
          <a:off x="511260" y="1068546"/>
          <a:ext cx="8003153" cy="5204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cid:image001.png@01D7261F.B803D6E0"/>
          <p:cNvPicPr/>
          <p:nvPr/>
        </p:nvPicPr>
        <p:blipFill>
          <a:blip r:embed="rId8">
            <a:extLst>
              <a:ext uri="{28A0092B-C50C-407E-A947-70E740481C1C}">
                <a14:useLocalDpi xmlns:a14="http://schemas.microsoft.com/office/drawing/2010/main" val="0"/>
              </a:ext>
            </a:extLst>
          </a:blip>
          <a:srcRect/>
          <a:stretch>
            <a:fillRect/>
          </a:stretch>
        </p:blipFill>
        <p:spPr bwMode="auto">
          <a:xfrm>
            <a:off x="6649119" y="7937"/>
            <a:ext cx="2314575" cy="1600200"/>
          </a:xfrm>
          <a:prstGeom prst="rect">
            <a:avLst/>
          </a:prstGeom>
          <a:noFill/>
          <a:ln>
            <a:noFill/>
          </a:ln>
        </p:spPr>
      </p:pic>
    </p:spTree>
    <p:extLst>
      <p:ext uri="{BB962C8B-B14F-4D97-AF65-F5344CB8AC3E}">
        <p14:creationId xmlns:p14="http://schemas.microsoft.com/office/powerpoint/2010/main" val="359209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6088" y="119063"/>
            <a:ext cx="3489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1"/>
          <p:cNvSpPr txBox="1">
            <a:spLocks noChangeArrowheads="1"/>
          </p:cNvSpPr>
          <p:nvPr/>
        </p:nvSpPr>
        <p:spPr bwMode="auto">
          <a:xfrm>
            <a:off x="457200" y="5199063"/>
            <a:ext cx="6067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en-US" b="1">
                <a:solidFill>
                  <a:schemeClr val="bg1"/>
                </a:solidFill>
              </a:rPr>
              <a:t>Title of Presentation goes here</a:t>
            </a:r>
          </a:p>
        </p:txBody>
      </p:sp>
      <p:pic>
        <p:nvPicPr>
          <p:cNvPr id="2053" name="Picture 5"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3075" y="136525"/>
            <a:ext cx="349091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685800" y="2865437"/>
            <a:ext cx="7772400" cy="1470025"/>
          </a:xfrm>
        </p:spPr>
        <p:txBody>
          <a:bodyPr>
            <a:normAutofit/>
          </a:bodyPr>
          <a:lstStyle/>
          <a:p>
            <a:pPr eaLnBrk="1" hangingPunct="1"/>
            <a:r>
              <a:rPr lang="en-GB" sz="5400" dirty="0" smtClean="0">
                <a:solidFill>
                  <a:srgbClr val="FFFFFF"/>
                </a:solidFill>
                <a:latin typeface="Bariol Regular" charset="0"/>
                <a:ea typeface="MS PGothic" charset="0"/>
              </a:rPr>
              <a:t>Welcome</a:t>
            </a:r>
            <a:endParaRPr lang="en-GB" sz="5400" dirty="0">
              <a:solidFill>
                <a:srgbClr val="FFFFFF"/>
              </a:solidFill>
              <a:latin typeface="Bariol Regular" charset="0"/>
              <a:ea typeface="MS PGothic" charset="0"/>
            </a:endParaRPr>
          </a:p>
        </p:txBody>
      </p:sp>
      <p:grpSp>
        <p:nvGrpSpPr>
          <p:cNvPr id="3" name="Group 2"/>
          <p:cNvGrpSpPr/>
          <p:nvPr/>
        </p:nvGrpSpPr>
        <p:grpSpPr>
          <a:xfrm>
            <a:off x="38475" y="111919"/>
            <a:ext cx="9041138" cy="6509544"/>
            <a:chOff x="180975" y="111919"/>
            <a:chExt cx="8797925" cy="6509544"/>
          </a:xfrm>
        </p:grpSpPr>
        <p:pic>
          <p:nvPicPr>
            <p:cNvPr id="2052" name="Picture 1" descr="Corporat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975" y="136525"/>
              <a:ext cx="8797925" cy="648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111117" y="111919"/>
              <a:ext cx="3867783" cy="646331"/>
            </a:xfrm>
            <a:prstGeom prst="rect">
              <a:avLst/>
            </a:prstGeom>
            <a:solidFill>
              <a:schemeClr val="bg1"/>
            </a:solidFill>
          </p:spPr>
          <p:txBody>
            <a:bodyPr wrap="square" rtlCol="0">
              <a:spAutoFit/>
            </a:bodyPr>
            <a:lstStyle/>
            <a:p>
              <a:endParaRPr lang="en-GB" dirty="0" smtClean="0"/>
            </a:p>
            <a:p>
              <a:endParaRPr lang="en-GB" dirty="0"/>
            </a:p>
          </p:txBody>
        </p:sp>
      </p:grpSp>
      <p:sp>
        <p:nvSpPr>
          <p:cNvPr id="4" name="TextBox 3"/>
          <p:cNvSpPr txBox="1"/>
          <p:nvPr/>
        </p:nvSpPr>
        <p:spPr>
          <a:xfrm>
            <a:off x="117620" y="4952554"/>
            <a:ext cx="6974640" cy="1077218"/>
          </a:xfrm>
          <a:prstGeom prst="rect">
            <a:avLst/>
          </a:prstGeom>
          <a:noFill/>
        </p:spPr>
        <p:txBody>
          <a:bodyPr wrap="square" rtlCol="0">
            <a:spAutoFit/>
          </a:bodyPr>
          <a:lstStyle/>
          <a:p>
            <a:pPr lvl="0"/>
            <a:r>
              <a:rPr lang="en-GB" sz="3200" b="1" dirty="0">
                <a:solidFill>
                  <a:srgbClr val="00FFCC"/>
                </a:solidFill>
              </a:rPr>
              <a:t>Older Adult Domestic Abuse: </a:t>
            </a:r>
            <a:endParaRPr lang="en-GB" sz="3200" b="1" dirty="0" smtClean="0">
              <a:solidFill>
                <a:srgbClr val="00FFCC"/>
              </a:solidFill>
            </a:endParaRPr>
          </a:p>
          <a:p>
            <a:pPr lvl="0"/>
            <a:r>
              <a:rPr lang="en-GB" sz="3200" b="1" dirty="0" smtClean="0">
                <a:solidFill>
                  <a:srgbClr val="00FFCC"/>
                </a:solidFill>
              </a:rPr>
              <a:t>Learning </a:t>
            </a:r>
            <a:r>
              <a:rPr lang="en-GB" sz="3200" b="1" dirty="0">
                <a:solidFill>
                  <a:srgbClr val="00FFCC"/>
                </a:solidFill>
              </a:rPr>
              <a:t>from Research</a:t>
            </a:r>
          </a:p>
        </p:txBody>
      </p:sp>
      <p:pic>
        <p:nvPicPr>
          <p:cNvPr id="12" name="Picture 11" descr="cid:image001.png@01D7261F.B803D6E0"/>
          <p:cNvPicPr/>
          <p:nvPr/>
        </p:nvPicPr>
        <p:blipFill>
          <a:blip r:embed="rId5">
            <a:extLst>
              <a:ext uri="{28A0092B-C50C-407E-A947-70E740481C1C}">
                <a14:useLocalDpi xmlns:a14="http://schemas.microsoft.com/office/drawing/2010/main" val="0"/>
              </a:ext>
            </a:extLst>
          </a:blip>
          <a:srcRect/>
          <a:stretch>
            <a:fillRect/>
          </a:stretch>
        </p:blipFill>
        <p:spPr bwMode="auto">
          <a:xfrm>
            <a:off x="6797138" y="0"/>
            <a:ext cx="2314575" cy="1600200"/>
          </a:xfrm>
          <a:prstGeom prst="rect">
            <a:avLst/>
          </a:prstGeom>
          <a:noFill/>
          <a:ln>
            <a:noFill/>
          </a:ln>
        </p:spPr>
      </p:pic>
    </p:spTree>
    <p:extLst>
      <p:ext uri="{BB962C8B-B14F-4D97-AF65-F5344CB8AC3E}">
        <p14:creationId xmlns:p14="http://schemas.microsoft.com/office/powerpoint/2010/main" val="43346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143086" cy="6858000"/>
            <a:chOff x="0" y="0"/>
            <a:chExt cx="9143086" cy="6858000"/>
          </a:xfrm>
        </p:grpSpPr>
        <p:pic>
          <p:nvPicPr>
            <p:cNvPr id="2" name="Picture 1" descr="Slide01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3086" cy="6858000"/>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79872" b="96951"/>
            <a:stretch/>
          </p:blipFill>
          <p:spPr bwMode="auto">
            <a:xfrm>
              <a:off x="6097827" y="329610"/>
              <a:ext cx="2684666" cy="4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AutoShape 2" descr="Image result for technology connect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346074" y="1068546"/>
            <a:ext cx="3197225" cy="523220"/>
          </a:xfrm>
          <a:prstGeom prst="rect">
            <a:avLst/>
          </a:prstGeom>
          <a:noFill/>
        </p:spPr>
        <p:txBody>
          <a:bodyPr wrap="square" rtlCol="0">
            <a:spAutoFit/>
          </a:bodyPr>
          <a:lstStyle/>
          <a:p>
            <a:r>
              <a:rPr lang="en-GB" sz="2800" b="1" dirty="0" smtClean="0">
                <a:solidFill>
                  <a:srgbClr val="00FFCC"/>
                </a:solidFill>
              </a:rPr>
              <a:t>‘Elder Abuse’</a:t>
            </a:r>
            <a:endParaRPr lang="en-GB" sz="2800" b="1" dirty="0">
              <a:solidFill>
                <a:srgbClr val="00FFCC"/>
              </a:solidFill>
            </a:endParaRPr>
          </a:p>
        </p:txBody>
      </p:sp>
      <p:sp>
        <p:nvSpPr>
          <p:cNvPr id="7" name="TextBox 6"/>
          <p:cNvSpPr txBox="1"/>
          <p:nvPr/>
        </p:nvSpPr>
        <p:spPr>
          <a:xfrm>
            <a:off x="602781" y="2076138"/>
            <a:ext cx="7491907" cy="3879524"/>
          </a:xfrm>
          <a:prstGeom prst="rect">
            <a:avLst/>
          </a:prstGeom>
          <a:noFill/>
        </p:spPr>
        <p:txBody>
          <a:bodyPr wrap="square" rtlCol="0">
            <a:spAutoFit/>
          </a:bodyPr>
          <a:lstStyle/>
          <a:p>
            <a:pPr marL="285750" indent="-285750">
              <a:lnSpc>
                <a:spcPct val="115000"/>
              </a:lnSpc>
              <a:spcAft>
                <a:spcPts val="0"/>
              </a:spcAft>
              <a:buFont typeface="Arial" panose="020B0604020202020204" pitchFamily="34" charset="0"/>
              <a:buChar char="•"/>
            </a:pPr>
            <a:r>
              <a:rPr lang="en-GB" dirty="0">
                <a:solidFill>
                  <a:schemeClr val="tx2"/>
                </a:solidFill>
                <a:latin typeface="Arial" panose="020B0604020202020204" pitchFamily="34" charset="0"/>
                <a:ea typeface="Calibri"/>
                <a:cs typeface="Arial" panose="020B0604020202020204" pitchFamily="34" charset="0"/>
              </a:rPr>
              <a:t>Abuse of older people is a type of abuse that takes many different forms. </a:t>
            </a:r>
            <a:endParaRPr lang="en-GB" dirty="0" smtClean="0">
              <a:solidFill>
                <a:schemeClr val="tx2"/>
              </a:solidFill>
              <a:latin typeface="Arial" panose="020B0604020202020204" pitchFamily="34" charset="0"/>
              <a:ea typeface="Calibri"/>
              <a:cs typeface="Arial" panose="020B0604020202020204" pitchFamily="34" charset="0"/>
            </a:endParaRPr>
          </a:p>
          <a:p>
            <a:pPr marL="285750" indent="-285750">
              <a:lnSpc>
                <a:spcPct val="115000"/>
              </a:lnSpc>
              <a:spcAft>
                <a:spcPts val="0"/>
              </a:spcAft>
              <a:buFont typeface="Arial" panose="020B0604020202020204" pitchFamily="34" charset="0"/>
              <a:buChar char="•"/>
            </a:pPr>
            <a:endParaRPr lang="en-GB" dirty="0" smtClean="0">
              <a:solidFill>
                <a:schemeClr val="tx2"/>
              </a:solidFill>
              <a:latin typeface="Arial" panose="020B0604020202020204" pitchFamily="34" charset="0"/>
              <a:ea typeface="Calibri"/>
              <a:cs typeface="Arial" panose="020B0604020202020204" pitchFamily="34" charset="0"/>
            </a:endParaRPr>
          </a:p>
          <a:p>
            <a:pPr marL="285750" indent="-285750">
              <a:lnSpc>
                <a:spcPct val="115000"/>
              </a:lnSpc>
              <a:spcAft>
                <a:spcPts val="0"/>
              </a:spcAft>
              <a:buFont typeface="Arial" panose="020B0604020202020204" pitchFamily="34" charset="0"/>
              <a:buChar char="•"/>
            </a:pPr>
            <a:r>
              <a:rPr lang="en-GB" dirty="0" smtClean="0">
                <a:solidFill>
                  <a:schemeClr val="tx2"/>
                </a:solidFill>
                <a:latin typeface="Arial" panose="020B0604020202020204" pitchFamily="34" charset="0"/>
                <a:ea typeface="Calibri"/>
                <a:cs typeface="Arial" panose="020B0604020202020204" pitchFamily="34" charset="0"/>
              </a:rPr>
              <a:t>Abuse </a:t>
            </a:r>
            <a:r>
              <a:rPr lang="en-GB" dirty="0">
                <a:solidFill>
                  <a:schemeClr val="tx2"/>
                </a:solidFill>
                <a:latin typeface="Arial" panose="020B0604020202020204" pitchFamily="34" charset="0"/>
                <a:ea typeface="Calibri"/>
                <a:cs typeface="Arial" panose="020B0604020202020204" pitchFamily="34" charset="0"/>
              </a:rPr>
              <a:t>is an expression of power and control, exercised by the perpetrator – individual(s) and/or institutions – over the victim. </a:t>
            </a:r>
            <a:endParaRPr lang="en-GB" dirty="0" smtClean="0">
              <a:solidFill>
                <a:schemeClr val="tx2"/>
              </a:solidFill>
              <a:latin typeface="Arial" panose="020B0604020202020204" pitchFamily="34" charset="0"/>
              <a:ea typeface="Calibri"/>
              <a:cs typeface="Arial" panose="020B0604020202020204" pitchFamily="34" charset="0"/>
            </a:endParaRPr>
          </a:p>
          <a:p>
            <a:pPr marL="285750" indent="-285750">
              <a:lnSpc>
                <a:spcPct val="115000"/>
              </a:lnSpc>
              <a:spcAft>
                <a:spcPts val="0"/>
              </a:spcAft>
              <a:buFont typeface="Arial" panose="020B0604020202020204" pitchFamily="34" charset="0"/>
              <a:buChar char="•"/>
            </a:pPr>
            <a:endParaRPr lang="en-GB" dirty="0" smtClean="0">
              <a:solidFill>
                <a:schemeClr val="tx2"/>
              </a:solidFill>
              <a:latin typeface="Arial" panose="020B0604020202020204" pitchFamily="34" charset="0"/>
              <a:ea typeface="Calibri"/>
              <a:cs typeface="Arial" panose="020B0604020202020204" pitchFamily="34" charset="0"/>
            </a:endParaRPr>
          </a:p>
          <a:p>
            <a:pPr marL="285750" indent="-285750">
              <a:lnSpc>
                <a:spcPct val="115000"/>
              </a:lnSpc>
              <a:spcAft>
                <a:spcPts val="0"/>
              </a:spcAft>
              <a:buFont typeface="Arial" panose="020B0604020202020204" pitchFamily="34" charset="0"/>
              <a:buChar char="•"/>
            </a:pPr>
            <a:r>
              <a:rPr lang="en-GB" dirty="0" smtClean="0">
                <a:solidFill>
                  <a:schemeClr val="tx2"/>
                </a:solidFill>
                <a:latin typeface="Arial" panose="020B0604020202020204" pitchFamily="34" charset="0"/>
                <a:ea typeface="Calibri"/>
                <a:cs typeface="Arial" panose="020B0604020202020204" pitchFamily="34" charset="0"/>
              </a:rPr>
              <a:t>Abuse </a:t>
            </a:r>
            <a:r>
              <a:rPr lang="en-GB" dirty="0">
                <a:solidFill>
                  <a:schemeClr val="tx2"/>
                </a:solidFill>
                <a:latin typeface="Arial" panose="020B0604020202020204" pitchFamily="34" charset="0"/>
                <a:ea typeface="Calibri"/>
                <a:cs typeface="Arial" panose="020B0604020202020204" pitchFamily="34" charset="0"/>
              </a:rPr>
              <a:t>can occur as a spontaneous act, where the person alleged to have caused harm takes advantage of a situation, or as a premeditated and calculated act. </a:t>
            </a:r>
            <a:endParaRPr lang="en-GB" dirty="0" smtClean="0">
              <a:solidFill>
                <a:schemeClr val="tx2"/>
              </a:solidFill>
              <a:latin typeface="Arial" panose="020B0604020202020204" pitchFamily="34" charset="0"/>
              <a:ea typeface="Calibri"/>
              <a:cs typeface="Arial" panose="020B0604020202020204" pitchFamily="34" charset="0"/>
            </a:endParaRPr>
          </a:p>
          <a:p>
            <a:pPr>
              <a:lnSpc>
                <a:spcPct val="115000"/>
              </a:lnSpc>
              <a:spcAft>
                <a:spcPts val="0"/>
              </a:spcAft>
            </a:pPr>
            <a:endParaRPr lang="en-GB" dirty="0" smtClean="0">
              <a:solidFill>
                <a:srgbClr val="42403F"/>
              </a:solidFill>
              <a:latin typeface="Arial" panose="020B0604020202020204" pitchFamily="34" charset="0"/>
              <a:ea typeface="Calibri"/>
              <a:cs typeface="Arial" panose="020B0604020202020204" pitchFamily="34" charset="0"/>
            </a:endParaRPr>
          </a:p>
          <a:p>
            <a:pPr>
              <a:lnSpc>
                <a:spcPct val="115000"/>
              </a:lnSpc>
              <a:spcAft>
                <a:spcPts val="0"/>
              </a:spcAft>
            </a:pPr>
            <a:endParaRPr lang="en-GB" dirty="0">
              <a:solidFill>
                <a:srgbClr val="42403F"/>
              </a:solidFill>
              <a:latin typeface="Arial" panose="020B0604020202020204" pitchFamily="34" charset="0"/>
              <a:ea typeface="Calibri"/>
              <a:cs typeface="Arial" panose="020B0604020202020204" pitchFamily="34" charset="0"/>
            </a:endParaRPr>
          </a:p>
          <a:p>
            <a:pPr>
              <a:lnSpc>
                <a:spcPct val="115000"/>
              </a:lnSpc>
              <a:spcAft>
                <a:spcPts val="0"/>
              </a:spcAft>
            </a:pPr>
            <a:endParaRPr lang="en-GB" sz="1600" dirty="0">
              <a:ea typeface="Calibri"/>
              <a:cs typeface="Times New Roman"/>
            </a:endParaRPr>
          </a:p>
        </p:txBody>
      </p:sp>
      <p:pic>
        <p:nvPicPr>
          <p:cNvPr id="10" name="Picture 9" descr="cid:image001.png@01D7261F.B803D6E0"/>
          <p:cNvPicPr/>
          <p:nvPr/>
        </p:nvPicPr>
        <p:blipFill>
          <a:blip r:embed="rId5">
            <a:extLst>
              <a:ext uri="{28A0092B-C50C-407E-A947-70E740481C1C}">
                <a14:useLocalDpi xmlns:a14="http://schemas.microsoft.com/office/drawing/2010/main" val="0"/>
              </a:ext>
            </a:extLst>
          </a:blip>
          <a:srcRect/>
          <a:stretch>
            <a:fillRect/>
          </a:stretch>
        </p:blipFill>
        <p:spPr bwMode="auto">
          <a:xfrm>
            <a:off x="6828511" y="-189991"/>
            <a:ext cx="2314575" cy="1600200"/>
          </a:xfrm>
          <a:prstGeom prst="rect">
            <a:avLst/>
          </a:prstGeom>
          <a:noFill/>
          <a:ln>
            <a:noFill/>
          </a:ln>
        </p:spPr>
      </p:pic>
    </p:spTree>
    <p:extLst>
      <p:ext uri="{BB962C8B-B14F-4D97-AF65-F5344CB8AC3E}">
        <p14:creationId xmlns:p14="http://schemas.microsoft.com/office/powerpoint/2010/main" val="153002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143086" cy="6858000"/>
            <a:chOff x="0" y="0"/>
            <a:chExt cx="9143086" cy="6858000"/>
          </a:xfrm>
        </p:grpSpPr>
        <p:pic>
          <p:nvPicPr>
            <p:cNvPr id="2" name="Picture 1" descr="Slide01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3086" cy="6858000"/>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79872" b="96951"/>
            <a:stretch/>
          </p:blipFill>
          <p:spPr bwMode="auto">
            <a:xfrm>
              <a:off x="6097827" y="329610"/>
              <a:ext cx="2684666" cy="4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AutoShape 2" descr="Image result for technology connect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346074" y="1068546"/>
            <a:ext cx="3197225" cy="523220"/>
          </a:xfrm>
          <a:prstGeom prst="rect">
            <a:avLst/>
          </a:prstGeom>
          <a:noFill/>
        </p:spPr>
        <p:txBody>
          <a:bodyPr wrap="square" rtlCol="0">
            <a:spAutoFit/>
          </a:bodyPr>
          <a:lstStyle/>
          <a:p>
            <a:r>
              <a:rPr lang="en-GB" sz="2800" b="1" dirty="0" smtClean="0">
                <a:solidFill>
                  <a:srgbClr val="00FFCC"/>
                </a:solidFill>
              </a:rPr>
              <a:t>‘Elder Abuse’</a:t>
            </a:r>
            <a:endParaRPr lang="en-GB" sz="2800" b="1" dirty="0">
              <a:solidFill>
                <a:srgbClr val="00FFCC"/>
              </a:solidFill>
            </a:endParaRPr>
          </a:p>
        </p:txBody>
      </p:sp>
      <p:sp>
        <p:nvSpPr>
          <p:cNvPr id="7" name="TextBox 6"/>
          <p:cNvSpPr txBox="1"/>
          <p:nvPr/>
        </p:nvSpPr>
        <p:spPr>
          <a:xfrm>
            <a:off x="602781" y="2076138"/>
            <a:ext cx="7491907" cy="4198072"/>
          </a:xfrm>
          <a:prstGeom prst="rect">
            <a:avLst/>
          </a:prstGeom>
          <a:noFill/>
        </p:spPr>
        <p:txBody>
          <a:bodyPr wrap="square" rtlCol="0">
            <a:spAutoFit/>
          </a:bodyPr>
          <a:lstStyle/>
          <a:p>
            <a:pPr marL="285750" lvl="0" indent="-285750">
              <a:lnSpc>
                <a:spcPct val="115000"/>
              </a:lnSpc>
              <a:buFont typeface="Arial" panose="020B0604020202020204" pitchFamily="34" charset="0"/>
              <a:buChar char="•"/>
            </a:pPr>
            <a:r>
              <a:rPr lang="en-GB" dirty="0">
                <a:solidFill>
                  <a:schemeClr val="tx2"/>
                </a:solidFill>
                <a:latin typeface="Arial" panose="020B0604020202020204" pitchFamily="34" charset="0"/>
                <a:ea typeface="Arial-BoldMT"/>
                <a:cs typeface="Arial" panose="020B0604020202020204" pitchFamily="34" charset="0"/>
              </a:rPr>
              <a:t>Older victims are more likely to experience abuse from an adult family member or current intimate partner. </a:t>
            </a:r>
            <a:endParaRPr lang="en-GB" dirty="0" smtClean="0">
              <a:solidFill>
                <a:schemeClr val="tx2"/>
              </a:solidFill>
              <a:latin typeface="Arial" panose="020B0604020202020204" pitchFamily="34" charset="0"/>
              <a:ea typeface="Arial-BoldMT"/>
              <a:cs typeface="Arial" panose="020B0604020202020204" pitchFamily="34" charset="0"/>
            </a:endParaRPr>
          </a:p>
          <a:p>
            <a:pPr marL="285750" lvl="0" indent="-285750">
              <a:lnSpc>
                <a:spcPct val="115000"/>
              </a:lnSpc>
              <a:buFont typeface="Arial" panose="020B0604020202020204" pitchFamily="34" charset="0"/>
              <a:buChar char="•"/>
            </a:pPr>
            <a:endParaRPr lang="en-GB" dirty="0">
              <a:solidFill>
                <a:schemeClr val="tx2"/>
              </a:solidFill>
              <a:latin typeface="Arial" panose="020B0604020202020204" pitchFamily="34" charset="0"/>
              <a:ea typeface="Arial-BoldMT"/>
              <a:cs typeface="Arial" panose="020B0604020202020204" pitchFamily="34" charset="0"/>
            </a:endParaRPr>
          </a:p>
          <a:p>
            <a:pPr marL="285750" lvl="0" indent="-285750">
              <a:lnSpc>
                <a:spcPct val="115000"/>
              </a:lnSpc>
              <a:buFont typeface="Arial" panose="020B0604020202020204" pitchFamily="34" charset="0"/>
              <a:buChar char="•"/>
            </a:pPr>
            <a:r>
              <a:rPr lang="en-GB" dirty="0" smtClean="0">
                <a:solidFill>
                  <a:schemeClr val="tx2"/>
                </a:solidFill>
                <a:latin typeface="Arial" panose="020B0604020202020204" pitchFamily="34" charset="0"/>
                <a:ea typeface="Arial-BoldMT"/>
                <a:cs typeface="Arial" panose="020B0604020202020204" pitchFamily="34" charset="0"/>
              </a:rPr>
              <a:t>Older </a:t>
            </a:r>
            <a:r>
              <a:rPr lang="en-GB" dirty="0">
                <a:solidFill>
                  <a:schemeClr val="tx2"/>
                </a:solidFill>
                <a:latin typeface="Arial" panose="020B0604020202020204" pitchFamily="34" charset="0"/>
                <a:ea typeface="Arial-BoldMT"/>
                <a:cs typeface="Arial" panose="020B0604020202020204" pitchFamily="34" charset="0"/>
              </a:rPr>
              <a:t>victims who experience domestic abuse are less likely to attempt to leave the year before accessing help, and more likely to be living with the person alleged to have caused harm after getting support. </a:t>
            </a:r>
            <a:endParaRPr lang="en-GB" dirty="0" smtClean="0">
              <a:solidFill>
                <a:schemeClr val="tx2"/>
              </a:solidFill>
              <a:latin typeface="Arial" panose="020B0604020202020204" pitchFamily="34" charset="0"/>
              <a:ea typeface="Arial-BoldMT"/>
              <a:cs typeface="Arial" panose="020B0604020202020204" pitchFamily="34" charset="0"/>
            </a:endParaRPr>
          </a:p>
          <a:p>
            <a:pPr lvl="0">
              <a:lnSpc>
                <a:spcPct val="115000"/>
              </a:lnSpc>
            </a:pPr>
            <a:endParaRPr lang="en-GB" dirty="0" smtClean="0">
              <a:solidFill>
                <a:schemeClr val="tx2"/>
              </a:solidFill>
              <a:latin typeface="Arial" panose="020B0604020202020204" pitchFamily="34" charset="0"/>
              <a:ea typeface="Arial-BoldMT"/>
              <a:cs typeface="Arial" panose="020B0604020202020204" pitchFamily="34" charset="0"/>
            </a:endParaRPr>
          </a:p>
          <a:p>
            <a:pPr marL="285750" lvl="0" indent="-285750">
              <a:lnSpc>
                <a:spcPct val="115000"/>
              </a:lnSpc>
              <a:buFont typeface="Arial" panose="020B0604020202020204" pitchFamily="34" charset="0"/>
              <a:buChar char="•"/>
            </a:pPr>
            <a:r>
              <a:rPr lang="en-GB" dirty="0">
                <a:solidFill>
                  <a:schemeClr val="tx2"/>
                </a:solidFill>
                <a:latin typeface="Arial" panose="020B0604020202020204" pitchFamily="34" charset="0"/>
                <a:ea typeface="Calibri"/>
                <a:cs typeface="Arial" panose="020B0604020202020204" pitchFamily="34" charset="0"/>
              </a:rPr>
              <a:t>Older people can experience domestic abuse in the form of physical, sexual, financial and/or emotional and psychological abuse including coercive control.</a:t>
            </a:r>
          </a:p>
          <a:p>
            <a:pPr>
              <a:lnSpc>
                <a:spcPct val="115000"/>
              </a:lnSpc>
              <a:spcAft>
                <a:spcPts val="0"/>
              </a:spcAft>
            </a:pPr>
            <a:endParaRPr lang="en-GB" dirty="0">
              <a:solidFill>
                <a:srgbClr val="42403F"/>
              </a:solidFill>
              <a:latin typeface="Arial" panose="020B0604020202020204" pitchFamily="34" charset="0"/>
              <a:ea typeface="Calibri"/>
              <a:cs typeface="Arial" panose="020B0604020202020204" pitchFamily="34" charset="0"/>
            </a:endParaRPr>
          </a:p>
          <a:p>
            <a:pPr>
              <a:lnSpc>
                <a:spcPct val="115000"/>
              </a:lnSpc>
              <a:spcAft>
                <a:spcPts val="0"/>
              </a:spcAft>
            </a:pPr>
            <a:endParaRPr lang="en-GB" sz="1600" dirty="0">
              <a:ea typeface="Calibri"/>
              <a:cs typeface="Times New Roman"/>
            </a:endParaRPr>
          </a:p>
        </p:txBody>
      </p:sp>
      <p:pic>
        <p:nvPicPr>
          <p:cNvPr id="10" name="Picture 9" descr="cid:image001.png@01D7261F.B803D6E0"/>
          <p:cNvPicPr/>
          <p:nvPr/>
        </p:nvPicPr>
        <p:blipFill>
          <a:blip r:embed="rId5">
            <a:extLst>
              <a:ext uri="{28A0092B-C50C-407E-A947-70E740481C1C}">
                <a14:useLocalDpi xmlns:a14="http://schemas.microsoft.com/office/drawing/2010/main" val="0"/>
              </a:ext>
            </a:extLst>
          </a:blip>
          <a:srcRect/>
          <a:stretch>
            <a:fillRect/>
          </a:stretch>
        </p:blipFill>
        <p:spPr bwMode="auto">
          <a:xfrm>
            <a:off x="6828511" y="-189991"/>
            <a:ext cx="2314575" cy="1600200"/>
          </a:xfrm>
          <a:prstGeom prst="rect">
            <a:avLst/>
          </a:prstGeom>
          <a:noFill/>
          <a:ln>
            <a:noFill/>
          </a:ln>
        </p:spPr>
      </p:pic>
    </p:spTree>
    <p:extLst>
      <p:ext uri="{BB962C8B-B14F-4D97-AF65-F5344CB8AC3E}">
        <p14:creationId xmlns:p14="http://schemas.microsoft.com/office/powerpoint/2010/main" val="302496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5659" y="160338"/>
            <a:ext cx="9143086" cy="6858000"/>
            <a:chOff x="0" y="0"/>
            <a:chExt cx="9143086" cy="6858000"/>
          </a:xfrm>
        </p:grpSpPr>
        <p:pic>
          <p:nvPicPr>
            <p:cNvPr id="2" name="Picture 1" descr="Slide01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3086" cy="6858000"/>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79872" b="96951"/>
            <a:stretch/>
          </p:blipFill>
          <p:spPr bwMode="auto">
            <a:xfrm>
              <a:off x="6097827" y="329610"/>
              <a:ext cx="2684666" cy="4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AutoShape 2" descr="Image result for technology connect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 name="TextBox 2"/>
          <p:cNvSpPr txBox="1"/>
          <p:nvPr/>
        </p:nvSpPr>
        <p:spPr>
          <a:xfrm>
            <a:off x="218852" y="1206006"/>
            <a:ext cx="4102680" cy="523220"/>
          </a:xfrm>
          <a:prstGeom prst="rect">
            <a:avLst/>
          </a:prstGeom>
          <a:noFill/>
        </p:spPr>
        <p:txBody>
          <a:bodyPr wrap="square" rtlCol="0">
            <a:spAutoFit/>
          </a:bodyPr>
          <a:lstStyle/>
          <a:p>
            <a:r>
              <a:rPr lang="en-GB" sz="2800" b="1" dirty="0" smtClean="0">
                <a:solidFill>
                  <a:srgbClr val="00FFCC"/>
                </a:solidFill>
              </a:rPr>
              <a:t>Older Adults DVA</a:t>
            </a:r>
            <a:endParaRPr lang="en-GB" sz="2800" b="1" dirty="0">
              <a:solidFill>
                <a:srgbClr val="00FFCC"/>
              </a:solidFill>
            </a:endParaRPr>
          </a:p>
        </p:txBody>
      </p:sp>
      <p:sp>
        <p:nvSpPr>
          <p:cNvPr id="7" name="Rectangle 6"/>
          <p:cNvSpPr/>
          <p:nvPr/>
        </p:nvSpPr>
        <p:spPr>
          <a:xfrm>
            <a:off x="516834" y="1664893"/>
            <a:ext cx="7609397" cy="1754326"/>
          </a:xfrm>
          <a:prstGeom prst="rect">
            <a:avLst/>
          </a:prstGeom>
        </p:spPr>
        <p:txBody>
          <a:bodyPr wrap="square">
            <a:spAutoFit/>
          </a:bodyPr>
          <a:lstStyle/>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p:txBody>
      </p:sp>
      <p:sp>
        <p:nvSpPr>
          <p:cNvPr id="9" name="Rectangle 8"/>
          <p:cNvSpPr/>
          <p:nvPr/>
        </p:nvSpPr>
        <p:spPr>
          <a:xfrm>
            <a:off x="460318" y="2019677"/>
            <a:ext cx="8111131" cy="3170099"/>
          </a:xfrm>
          <a:prstGeom prst="rect">
            <a:avLst/>
          </a:prstGeom>
        </p:spPr>
        <p:txBody>
          <a:bodyPr wrap="square">
            <a:spAutoFit/>
          </a:bodyPr>
          <a:lstStyle/>
          <a:p>
            <a:pPr marL="342900" indent="-342900">
              <a:buFont typeface="Arial" panose="020B0604020202020204" pitchFamily="34" charset="0"/>
              <a:buChar char="•"/>
            </a:pPr>
            <a:endParaRPr lang="en-GB" sz="2000" dirty="0" smtClean="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smtClean="0">
                <a:solidFill>
                  <a:schemeClr val="tx2"/>
                </a:solidFill>
                <a:latin typeface="Arial" panose="020B0604020202020204" pitchFamily="34" charset="0"/>
                <a:cs typeface="Arial" panose="020B0604020202020204" pitchFamily="34" charset="0"/>
              </a:rPr>
              <a:t>Limited data and research into this area of domestic abuse. </a:t>
            </a:r>
          </a:p>
          <a:p>
            <a:pPr marL="342900" indent="-342900">
              <a:buFont typeface="Arial" panose="020B0604020202020204" pitchFamily="34" charset="0"/>
              <a:buChar char="•"/>
            </a:pPr>
            <a:endParaRPr lang="en-GB" sz="20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smtClean="0">
                <a:solidFill>
                  <a:schemeClr val="tx2"/>
                </a:solidFill>
                <a:latin typeface="Arial" panose="020B0604020202020204" pitchFamily="34" charset="0"/>
                <a:cs typeface="Arial" panose="020B0604020202020204" pitchFamily="34" charset="0"/>
              </a:rPr>
              <a:t>Challenges around definitions and perception of domestic abuse in this population.</a:t>
            </a:r>
          </a:p>
          <a:p>
            <a:pPr marL="342900" indent="-342900">
              <a:buFont typeface="Arial" panose="020B0604020202020204" pitchFamily="34" charset="0"/>
              <a:buChar char="•"/>
            </a:pPr>
            <a:endParaRPr lang="en-GB" sz="20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smtClean="0">
                <a:solidFill>
                  <a:schemeClr val="tx2"/>
                </a:solidFill>
                <a:latin typeface="Arial" panose="020B0604020202020204" pitchFamily="34" charset="0"/>
                <a:cs typeface="Arial" panose="020B0604020202020204" pitchFamily="34" charset="0"/>
              </a:rPr>
              <a:t>Systemic review suggests that 1 in 6 older adults experience domestic violence and abuse each year (Yon et al, 2017)</a:t>
            </a:r>
          </a:p>
          <a:p>
            <a:pPr marL="342900" indent="-342900">
              <a:buFont typeface="Arial" panose="020B0604020202020204" pitchFamily="34" charset="0"/>
              <a:buChar char="•"/>
            </a:pPr>
            <a:endParaRPr lang="en-GB" sz="2000" dirty="0">
              <a:solidFill>
                <a:prstClr val="black"/>
              </a:solidFill>
              <a:latin typeface="Arial" panose="020B0604020202020204" pitchFamily="34" charset="0"/>
              <a:cs typeface="Arial" panose="020B0604020202020204" pitchFamily="34" charset="0"/>
            </a:endParaRPr>
          </a:p>
          <a:p>
            <a:endParaRPr lang="en-GB" sz="2000" dirty="0" smtClean="0">
              <a:solidFill>
                <a:prstClr val="black"/>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CFB403EA-E384-454E-A513-0E11ACBA13B9}"/>
              </a:ext>
            </a:extLst>
          </p:cNvPr>
          <p:cNvPicPr>
            <a:picLocks noChangeAspect="1"/>
          </p:cNvPicPr>
          <p:nvPr/>
        </p:nvPicPr>
        <p:blipFill>
          <a:blip r:embed="rId5"/>
          <a:stretch>
            <a:fillRect/>
          </a:stretch>
        </p:blipFill>
        <p:spPr>
          <a:xfrm>
            <a:off x="2951401" y="4669007"/>
            <a:ext cx="2997200" cy="1790700"/>
          </a:xfrm>
          <a:prstGeom prst="rect">
            <a:avLst/>
          </a:prstGeom>
        </p:spPr>
      </p:pic>
      <p:pic>
        <p:nvPicPr>
          <p:cNvPr id="12" name="Picture 11" descr="cid:image001.png@01D7261F.B803D6E0"/>
          <p:cNvPicPr/>
          <p:nvPr/>
        </p:nvPicPr>
        <p:blipFill>
          <a:blip r:embed="rId6">
            <a:extLst>
              <a:ext uri="{28A0092B-C50C-407E-A947-70E740481C1C}">
                <a14:useLocalDpi xmlns:a14="http://schemas.microsoft.com/office/drawing/2010/main" val="0"/>
              </a:ext>
            </a:extLst>
          </a:blip>
          <a:srcRect/>
          <a:stretch>
            <a:fillRect/>
          </a:stretch>
        </p:blipFill>
        <p:spPr bwMode="auto">
          <a:xfrm>
            <a:off x="6829425" y="-164750"/>
            <a:ext cx="2314575" cy="1600200"/>
          </a:xfrm>
          <a:prstGeom prst="rect">
            <a:avLst/>
          </a:prstGeom>
          <a:noFill/>
          <a:ln>
            <a:noFill/>
          </a:ln>
        </p:spPr>
      </p:pic>
    </p:spTree>
    <p:extLst>
      <p:ext uri="{BB962C8B-B14F-4D97-AF65-F5344CB8AC3E}">
        <p14:creationId xmlns:p14="http://schemas.microsoft.com/office/powerpoint/2010/main" val="53509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6088" y="119063"/>
            <a:ext cx="3489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1"/>
          <p:cNvSpPr txBox="1">
            <a:spLocks noChangeArrowheads="1"/>
          </p:cNvSpPr>
          <p:nvPr/>
        </p:nvSpPr>
        <p:spPr bwMode="auto">
          <a:xfrm>
            <a:off x="457200" y="5199063"/>
            <a:ext cx="6067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en-US" b="1">
                <a:solidFill>
                  <a:prstClr val="white"/>
                </a:solidFill>
              </a:rPr>
              <a:t>Title of Presentation goes here</a:t>
            </a:r>
          </a:p>
        </p:txBody>
      </p:sp>
      <p:pic>
        <p:nvPicPr>
          <p:cNvPr id="2053" name="Picture 5"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3075" y="136525"/>
            <a:ext cx="349091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685800" y="2865437"/>
            <a:ext cx="7772400" cy="1470025"/>
          </a:xfrm>
        </p:spPr>
        <p:txBody>
          <a:bodyPr>
            <a:normAutofit/>
          </a:bodyPr>
          <a:lstStyle/>
          <a:p>
            <a:pPr eaLnBrk="1" hangingPunct="1"/>
            <a:r>
              <a:rPr lang="en-GB" sz="5400" dirty="0" smtClean="0">
                <a:solidFill>
                  <a:srgbClr val="FFFFFF"/>
                </a:solidFill>
                <a:latin typeface="Bariol Regular" charset="0"/>
                <a:ea typeface="MS PGothic" charset="0"/>
              </a:rPr>
              <a:t>Welcome</a:t>
            </a:r>
            <a:endParaRPr lang="en-GB" sz="5400" dirty="0">
              <a:solidFill>
                <a:srgbClr val="FFFFFF"/>
              </a:solidFill>
              <a:latin typeface="Bariol Regular" charset="0"/>
              <a:ea typeface="MS PGothic" charset="0"/>
            </a:endParaRPr>
          </a:p>
        </p:txBody>
      </p:sp>
      <p:grpSp>
        <p:nvGrpSpPr>
          <p:cNvPr id="3" name="Group 2"/>
          <p:cNvGrpSpPr/>
          <p:nvPr/>
        </p:nvGrpSpPr>
        <p:grpSpPr>
          <a:xfrm>
            <a:off x="38475" y="111919"/>
            <a:ext cx="9041138" cy="6509544"/>
            <a:chOff x="180975" y="111919"/>
            <a:chExt cx="8797925" cy="6509544"/>
          </a:xfrm>
        </p:grpSpPr>
        <p:pic>
          <p:nvPicPr>
            <p:cNvPr id="2052" name="Picture 1" descr="Corporat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975" y="136525"/>
              <a:ext cx="8797925" cy="648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111117" y="111919"/>
              <a:ext cx="3867783" cy="646331"/>
            </a:xfrm>
            <a:prstGeom prst="rect">
              <a:avLst/>
            </a:prstGeom>
            <a:solidFill>
              <a:schemeClr val="bg1"/>
            </a:solidFill>
          </p:spPr>
          <p:txBody>
            <a:bodyPr wrap="square" rtlCol="0">
              <a:spAutoFit/>
            </a:bodyPr>
            <a:lstStyle/>
            <a:p>
              <a:endParaRPr lang="en-GB" dirty="0" smtClean="0">
                <a:solidFill>
                  <a:prstClr val="black"/>
                </a:solidFill>
              </a:endParaRPr>
            </a:p>
            <a:p>
              <a:endParaRPr lang="en-GB" dirty="0">
                <a:solidFill>
                  <a:prstClr val="black"/>
                </a:solidFill>
              </a:endParaRPr>
            </a:p>
          </p:txBody>
        </p:sp>
      </p:grpSp>
      <p:sp>
        <p:nvSpPr>
          <p:cNvPr id="4" name="TextBox 3"/>
          <p:cNvSpPr txBox="1"/>
          <p:nvPr/>
        </p:nvSpPr>
        <p:spPr>
          <a:xfrm>
            <a:off x="38475" y="4939853"/>
            <a:ext cx="6974640" cy="1077218"/>
          </a:xfrm>
          <a:prstGeom prst="rect">
            <a:avLst/>
          </a:prstGeom>
          <a:noFill/>
        </p:spPr>
        <p:txBody>
          <a:bodyPr wrap="square" rtlCol="0">
            <a:spAutoFit/>
          </a:bodyPr>
          <a:lstStyle/>
          <a:p>
            <a:r>
              <a:rPr lang="en-GB" sz="3200" b="1" dirty="0" smtClean="0">
                <a:solidFill>
                  <a:srgbClr val="00FFCC"/>
                </a:solidFill>
              </a:rPr>
              <a:t>Self Neglect: Learning from Safeguarding Adult Reviews</a:t>
            </a:r>
          </a:p>
        </p:txBody>
      </p:sp>
      <p:pic>
        <p:nvPicPr>
          <p:cNvPr id="12" name="Picture 11" descr="cid:image001.png@01D7261F.B803D6E0"/>
          <p:cNvPicPr/>
          <p:nvPr/>
        </p:nvPicPr>
        <p:blipFill>
          <a:blip r:embed="rId5">
            <a:extLst>
              <a:ext uri="{28A0092B-C50C-407E-A947-70E740481C1C}">
                <a14:useLocalDpi xmlns:a14="http://schemas.microsoft.com/office/drawing/2010/main" val="0"/>
              </a:ext>
            </a:extLst>
          </a:blip>
          <a:srcRect/>
          <a:stretch>
            <a:fillRect/>
          </a:stretch>
        </p:blipFill>
        <p:spPr bwMode="auto">
          <a:xfrm>
            <a:off x="6797138" y="0"/>
            <a:ext cx="2314575" cy="1600200"/>
          </a:xfrm>
          <a:prstGeom prst="rect">
            <a:avLst/>
          </a:prstGeom>
          <a:noFill/>
          <a:ln>
            <a:noFill/>
          </a:ln>
        </p:spPr>
      </p:pic>
    </p:spTree>
    <p:extLst>
      <p:ext uri="{BB962C8B-B14F-4D97-AF65-F5344CB8AC3E}">
        <p14:creationId xmlns:p14="http://schemas.microsoft.com/office/powerpoint/2010/main" val="28132160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9351" y="-353076"/>
            <a:ext cx="7022891" cy="1905000"/>
          </a:xfrm>
        </p:spPr>
        <p:txBody>
          <a:bodyPr>
            <a:normAutofit/>
          </a:bodyPr>
          <a:lstStyle/>
          <a:p>
            <a:pPr>
              <a:defRPr/>
            </a:pPr>
            <a:r>
              <a:rPr lang="en-GB" b="1" dirty="0">
                <a:cs typeface="ＭＳ Ｐゴシック" charset="0"/>
              </a:rPr>
              <a:t>INVISIBILITY OF OF OLDER PEOPLE</a:t>
            </a:r>
          </a:p>
        </p:txBody>
      </p:sp>
      <p:pic>
        <p:nvPicPr>
          <p:cNvPr id="6" name="Picture 5">
            <a:extLst>
              <a:ext uri="{FF2B5EF4-FFF2-40B4-BE49-F238E27FC236}">
                <a16:creationId xmlns:a16="http://schemas.microsoft.com/office/drawing/2014/main" id="{053D39B9-647A-D44F-BB52-E01EEE7CA814}"/>
              </a:ext>
            </a:extLst>
          </p:cNvPr>
          <p:cNvPicPr>
            <a:picLocks noChangeAspect="1"/>
          </p:cNvPicPr>
          <p:nvPr/>
        </p:nvPicPr>
        <p:blipFill>
          <a:blip r:embed="rId4"/>
          <a:stretch>
            <a:fillRect/>
          </a:stretch>
        </p:blipFill>
        <p:spPr>
          <a:xfrm>
            <a:off x="67911" y="3955248"/>
            <a:ext cx="3778724" cy="2204255"/>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pic>
        <p:nvPicPr>
          <p:cNvPr id="9" name="Picture 8" descr="A screenshot of a newspaper&#10;&#10;Description automatically generated">
            <a:extLst>
              <a:ext uri="{FF2B5EF4-FFF2-40B4-BE49-F238E27FC236}">
                <a16:creationId xmlns:a16="http://schemas.microsoft.com/office/drawing/2014/main" id="{2833A776-73CD-B147-892F-89B3BDB1B998}"/>
              </a:ext>
            </a:extLst>
          </p:cNvPr>
          <p:cNvPicPr>
            <a:picLocks noChangeAspect="1"/>
          </p:cNvPicPr>
          <p:nvPr/>
        </p:nvPicPr>
        <p:blipFill>
          <a:blip r:embed="rId5"/>
          <a:stretch>
            <a:fillRect/>
          </a:stretch>
        </p:blipFill>
        <p:spPr>
          <a:xfrm>
            <a:off x="334442" y="1055426"/>
            <a:ext cx="4505997" cy="2640424"/>
          </a:xfrm>
          <a:prstGeom prst="rect">
            <a:avLst/>
          </a:prstGeom>
        </p:spPr>
      </p:pic>
      <p:pic>
        <p:nvPicPr>
          <p:cNvPr id="10" name="Picture 5">
            <a:extLst>
              <a:ext uri="{FF2B5EF4-FFF2-40B4-BE49-F238E27FC236}">
                <a16:creationId xmlns:a16="http://schemas.microsoft.com/office/drawing/2014/main" id="{DEF13525-AE88-814A-96AD-03F5AA21767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75506" y="1055426"/>
            <a:ext cx="2417472" cy="417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4554" y="4588612"/>
            <a:ext cx="2619375" cy="1743075"/>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911" y="817890"/>
            <a:ext cx="9144000" cy="3770722"/>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4588613"/>
            <a:ext cx="3846634" cy="2269388"/>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66546" y="4588612"/>
            <a:ext cx="3108960" cy="2269389"/>
          </a:xfrm>
          <a:prstGeom prst="rect">
            <a:avLst/>
          </a:prstGeom>
        </p:spPr>
      </p:pic>
    </p:spTree>
    <p:extLst>
      <p:ext uri="{BB962C8B-B14F-4D97-AF65-F5344CB8AC3E}">
        <p14:creationId xmlns:p14="http://schemas.microsoft.com/office/powerpoint/2010/main" val="263314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143086" cy="6858000"/>
            <a:chOff x="0" y="0"/>
            <a:chExt cx="9143086" cy="6858000"/>
          </a:xfrm>
        </p:grpSpPr>
        <p:pic>
          <p:nvPicPr>
            <p:cNvPr id="2" name="Picture 1" descr="Slide01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3086" cy="6858000"/>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79872" b="96951"/>
            <a:stretch/>
          </p:blipFill>
          <p:spPr bwMode="auto">
            <a:xfrm>
              <a:off x="6097827" y="329610"/>
              <a:ext cx="2684666" cy="4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AutoShape 2" descr="Image result for technology connect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346074" y="1068546"/>
            <a:ext cx="3197225" cy="523220"/>
          </a:xfrm>
          <a:prstGeom prst="rect">
            <a:avLst/>
          </a:prstGeom>
          <a:noFill/>
        </p:spPr>
        <p:txBody>
          <a:bodyPr wrap="square" rtlCol="0">
            <a:spAutoFit/>
          </a:bodyPr>
          <a:lstStyle/>
          <a:p>
            <a:r>
              <a:rPr lang="en-GB" sz="2800" b="1" dirty="0" smtClean="0">
                <a:solidFill>
                  <a:srgbClr val="00FFCC"/>
                </a:solidFill>
              </a:rPr>
              <a:t>The Challenge</a:t>
            </a:r>
            <a:endParaRPr lang="en-GB" sz="2800" b="1" dirty="0">
              <a:solidFill>
                <a:srgbClr val="00FFCC"/>
              </a:solidFill>
            </a:endParaRPr>
          </a:p>
        </p:txBody>
      </p:sp>
      <p:sp>
        <p:nvSpPr>
          <p:cNvPr id="7" name="TextBox 6"/>
          <p:cNvSpPr txBox="1"/>
          <p:nvPr/>
        </p:nvSpPr>
        <p:spPr>
          <a:xfrm>
            <a:off x="602781" y="2076138"/>
            <a:ext cx="7491907" cy="3139321"/>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schemeClr val="tx2"/>
                </a:solidFill>
                <a:latin typeface="Arial" panose="020B0604020202020204" pitchFamily="34" charset="0"/>
                <a:cs typeface="Arial" panose="020B0604020202020204" pitchFamily="34" charset="0"/>
              </a:rPr>
              <a:t>Focus on this as a social concern, highlighting the differences rather than the sameness.</a:t>
            </a:r>
          </a:p>
          <a:p>
            <a:pPr marL="285750" indent="-285750">
              <a:buFont typeface="Arial" panose="020B0604020202020204" pitchFamily="34" charset="0"/>
              <a:buChar char="•"/>
            </a:pPr>
            <a:r>
              <a:rPr lang="en-GB" dirty="0" smtClean="0">
                <a:solidFill>
                  <a:schemeClr val="tx2"/>
                </a:solidFill>
                <a:latin typeface="Arial" panose="020B0604020202020204" pitchFamily="34" charset="0"/>
                <a:cs typeface="Arial" panose="020B0604020202020204" pitchFamily="34" charset="0"/>
              </a:rPr>
              <a:t>Portrayal of domestic violence and abuse in older adults as a societal/social issue.</a:t>
            </a:r>
          </a:p>
          <a:p>
            <a:pPr marL="285750" indent="-285750">
              <a:buFont typeface="Arial" panose="020B0604020202020204" pitchFamily="34" charset="0"/>
              <a:buChar char="•"/>
            </a:pPr>
            <a:r>
              <a:rPr lang="en-GB" dirty="0" smtClean="0">
                <a:solidFill>
                  <a:schemeClr val="tx2"/>
                </a:solidFill>
                <a:latin typeface="Arial" panose="020B0604020202020204" pitchFamily="34" charset="0"/>
                <a:cs typeface="Arial" panose="020B0604020202020204" pitchFamily="34" charset="0"/>
              </a:rPr>
              <a:t>Widely seen as something different to abuse perpetrated towards or by those who are younger, older adults seen as having inherent vulnerability.</a:t>
            </a:r>
          </a:p>
          <a:p>
            <a:pPr marL="285750" indent="-285750">
              <a:buFont typeface="Arial" panose="020B0604020202020204" pitchFamily="34" charset="0"/>
              <a:buChar char="•"/>
            </a:pPr>
            <a:endParaRPr lang="en-GB" dirty="0">
              <a:solidFill>
                <a:schemeClr val="tx2"/>
              </a:solidFill>
            </a:endParaRPr>
          </a:p>
          <a:p>
            <a:endParaRPr lang="en-GB" dirty="0" smtClean="0">
              <a:solidFill>
                <a:schemeClr val="tx2"/>
              </a:solidFill>
            </a:endParaRPr>
          </a:p>
          <a:p>
            <a:endParaRPr lang="en-GB" dirty="0"/>
          </a:p>
          <a:p>
            <a:endParaRPr lang="en-GB" dirty="0"/>
          </a:p>
        </p:txBody>
      </p:sp>
      <p:sp>
        <p:nvSpPr>
          <p:cNvPr id="11" name="Content Placeholder 2"/>
          <p:cNvSpPr txBox="1">
            <a:spLocks/>
          </p:cNvSpPr>
          <p:nvPr/>
        </p:nvSpPr>
        <p:spPr>
          <a:xfrm>
            <a:off x="1131756" y="3831044"/>
            <a:ext cx="7375161" cy="2768829"/>
          </a:xfrm>
          <a:prstGeom prst="rect">
            <a:avLst/>
          </a:prstGeom>
        </p:spPr>
        <p:txBody>
          <a:bodyPr vert="horz" lIns="91440" tIns="45720" rIns="91440" bIns="45720" rtlCol="0" anchor="ctr">
            <a:normAutofit fontScale="25000" lnSpcReduction="200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285750" marR="0" lvl="0" indent="-285750" algn="l" defTabSz="457200" rtl="0" eaLnBrk="1" fontAlgn="auto" latinLnBrk="0" hangingPunct="1">
              <a:lnSpc>
                <a:spcPct val="100000"/>
              </a:lnSpc>
              <a:spcBef>
                <a:spcPct val="20000"/>
              </a:spcBef>
              <a:spcAft>
                <a:spcPts val="600"/>
              </a:spcAft>
              <a:buClr>
                <a:sysClr val="window" lastClr="FFFFFF"/>
              </a:buClr>
              <a:buSzPct val="100000"/>
              <a:buFontTx/>
              <a:buChar char="•"/>
              <a:tabLst/>
              <a:defRPr/>
            </a:pPr>
            <a:endParaRPr kumimoji="0" lang="en-GB" altLang="en-US" sz="2000" b="1" i="0" u="none" strike="noStrike" kern="1200" cap="small" spc="0" normalizeH="0" baseline="0" noProof="0" dirty="0" smtClean="0">
              <a:ln>
                <a:noFill/>
              </a:ln>
              <a:gradFill flip="none" rotWithShape="1">
                <a:gsLst>
                  <a:gs pos="0">
                    <a:sysClr val="window" lastClr="FFFFFF"/>
                  </a:gs>
                  <a:gs pos="100000">
                    <a:sysClr val="window" lastClr="FFFFFF">
                      <a:lumMod val="75000"/>
                    </a:sysClr>
                  </a:gs>
                </a:gsLst>
                <a:lin ang="5580000" scaled="0"/>
                <a:tileRect/>
              </a:gradFill>
              <a:effectLst>
                <a:glow rad="38100">
                  <a:sysClr val="windowText" lastClr="000000">
                    <a:lumMod val="50000"/>
                    <a:lumOff val="50000"/>
                    <a:alpha val="20000"/>
                  </a:sysClr>
                </a:glow>
                <a:outerShdw blurRad="44450" dist="12700" dir="13860000" algn="tl" rotWithShape="0">
                  <a:srgbClr val="000000">
                    <a:alpha val="20000"/>
                  </a:srgbClr>
                </a:outerShdw>
              </a:effectLst>
              <a:uLnTx/>
              <a:uFillTx/>
              <a:latin typeface="Century Gothic" panose="020B0502020202020204"/>
              <a:ea typeface="+mn-ea"/>
              <a:cs typeface="+mn-cs"/>
            </a:endParaRPr>
          </a:p>
          <a:p>
            <a:pPr marL="457200" marR="0" lvl="1" indent="0" algn="l" defTabSz="457200" rtl="0" eaLnBrk="1" fontAlgn="auto" latinLnBrk="0" hangingPunct="1">
              <a:lnSpc>
                <a:spcPct val="100000"/>
              </a:lnSpc>
              <a:spcBef>
                <a:spcPct val="20000"/>
              </a:spcBef>
              <a:spcAft>
                <a:spcPts val="600"/>
              </a:spcAft>
              <a:buClr>
                <a:sysClr val="window" lastClr="FFFFFF"/>
              </a:buClr>
              <a:buSzPct val="100000"/>
              <a:buFont typeface="Arial"/>
              <a:buNone/>
              <a:tabLst/>
              <a:defRPr/>
            </a:pPr>
            <a:endParaRPr kumimoji="0" lang="en-GB" altLang="en-US" sz="2500" b="0" i="0" u="none" strike="noStrike" kern="1200" cap="small" spc="0" normalizeH="0" baseline="0" noProof="0" dirty="0" smtClean="0">
              <a:ln>
                <a:noFill/>
              </a:ln>
              <a:gradFill flip="none" rotWithShape="1">
                <a:gsLst>
                  <a:gs pos="0">
                    <a:sysClr val="window" lastClr="FFFFFF"/>
                  </a:gs>
                  <a:gs pos="100000">
                    <a:sysClr val="window" lastClr="FFFFFF">
                      <a:lumMod val="75000"/>
                    </a:sysClr>
                  </a:gs>
                </a:gsLst>
                <a:lin ang="5580000" scaled="0"/>
                <a:tileRect/>
              </a:gradFill>
              <a:effectLst>
                <a:glow rad="38100">
                  <a:sysClr val="windowText" lastClr="000000">
                    <a:lumMod val="50000"/>
                    <a:lumOff val="50000"/>
                    <a:alpha val="20000"/>
                  </a:sysClr>
                </a:glow>
                <a:outerShdw blurRad="44450" dist="12700" dir="13860000" algn="tl" rotWithShape="0">
                  <a:srgbClr val="000000">
                    <a:alpha val="20000"/>
                  </a:srgbClr>
                </a:outerShdw>
              </a:effectLst>
              <a:uLnTx/>
              <a:uFillTx/>
              <a:latin typeface="Century Gothic" panose="020B0502020202020204"/>
              <a:ea typeface="+mn-ea"/>
              <a:cs typeface="+mn-cs"/>
            </a:endParaRPr>
          </a:p>
          <a:p>
            <a:pPr marL="457200" marR="0" lvl="1" indent="0" algn="l" defTabSz="457200" rtl="0" eaLnBrk="1" fontAlgn="auto" latinLnBrk="0" hangingPunct="1">
              <a:lnSpc>
                <a:spcPct val="100000"/>
              </a:lnSpc>
              <a:spcBef>
                <a:spcPct val="20000"/>
              </a:spcBef>
              <a:spcAft>
                <a:spcPts val="600"/>
              </a:spcAft>
              <a:buClr>
                <a:sysClr val="window" lastClr="FFFFFF"/>
              </a:buClr>
              <a:buSzPct val="100000"/>
              <a:buFont typeface="Arial"/>
              <a:buNone/>
              <a:tabLst/>
              <a:defRPr/>
            </a:pPr>
            <a:endParaRPr kumimoji="0" lang="en-GB" sz="8000" b="0" i="0" u="none" strike="noStrike" kern="1200" cap="small" spc="0" normalizeH="0" baseline="0" noProof="0" dirty="0" smtClean="0">
              <a:ln>
                <a:noFill/>
              </a:ln>
              <a:gradFill flip="none" rotWithShape="1">
                <a:gsLst>
                  <a:gs pos="0">
                    <a:sysClr val="window" lastClr="FFFFFF"/>
                  </a:gs>
                  <a:gs pos="100000">
                    <a:sysClr val="window" lastClr="FFFFFF">
                      <a:lumMod val="75000"/>
                    </a:sysClr>
                  </a:gs>
                </a:gsLst>
                <a:lin ang="5580000" scaled="0"/>
                <a:tileRect/>
              </a:gradFill>
              <a:effectLst>
                <a:glow rad="38100">
                  <a:sysClr val="windowText" lastClr="000000">
                    <a:lumMod val="50000"/>
                    <a:lumOff val="50000"/>
                    <a:alpha val="20000"/>
                  </a:sysClr>
                </a:glow>
                <a:outerShdw blurRad="44450" dist="12700" dir="13860000" algn="tl" rotWithShape="0">
                  <a:srgbClr val="000000">
                    <a:alpha val="20000"/>
                  </a:srgbClr>
                </a:outerShdw>
              </a:effectLst>
              <a:uLnTx/>
              <a:uFillTx/>
              <a:latin typeface="Century Gothic" panose="020B0502020202020204"/>
              <a:ea typeface="+mn-ea"/>
              <a:cs typeface="+mn-cs"/>
            </a:endParaRPr>
          </a:p>
          <a:p>
            <a:pPr marL="457200" marR="0" lvl="1" indent="0" algn="l" defTabSz="457200" rtl="0" eaLnBrk="1" fontAlgn="auto" latinLnBrk="0" hangingPunct="1">
              <a:lnSpc>
                <a:spcPct val="100000"/>
              </a:lnSpc>
              <a:spcBef>
                <a:spcPct val="20000"/>
              </a:spcBef>
              <a:spcAft>
                <a:spcPts val="600"/>
              </a:spcAft>
              <a:buClr>
                <a:sysClr val="window" lastClr="FFFFFF"/>
              </a:buClr>
              <a:buSzPct val="100000"/>
              <a:buFont typeface="Arial"/>
              <a:buNone/>
              <a:tabLst/>
              <a:defRPr/>
            </a:pPr>
            <a:endParaRPr kumimoji="0" lang="en-GB" altLang="en-US" sz="7200" b="1" i="0" u="none" strike="noStrike" kern="1200" cap="small" spc="0" normalizeH="0" baseline="0" noProof="0" dirty="0" smtClean="0">
              <a:ln>
                <a:noFill/>
              </a:ln>
              <a:gradFill flip="none" rotWithShape="1">
                <a:gsLst>
                  <a:gs pos="0">
                    <a:sysClr val="window" lastClr="FFFFFF"/>
                  </a:gs>
                  <a:gs pos="100000">
                    <a:sysClr val="window" lastClr="FFFFFF">
                      <a:lumMod val="75000"/>
                    </a:sysClr>
                  </a:gs>
                </a:gsLst>
                <a:lin ang="5580000" scaled="0"/>
                <a:tileRect/>
              </a:gradFill>
              <a:effectLst>
                <a:glow rad="38100">
                  <a:sysClr val="windowText" lastClr="000000">
                    <a:lumMod val="50000"/>
                    <a:lumOff val="50000"/>
                    <a:alpha val="20000"/>
                  </a:sysClr>
                </a:glow>
                <a:outerShdw blurRad="44450" dist="12700" dir="13860000" algn="tl" rotWithShape="0">
                  <a:srgbClr val="000000">
                    <a:alpha val="20000"/>
                  </a:srgbClr>
                </a:outerShdw>
              </a:effectLst>
              <a:uLnTx/>
              <a:uFillTx/>
              <a:latin typeface="Century Gothic" panose="020B0502020202020204"/>
              <a:ea typeface="+mn-ea"/>
              <a:cs typeface="+mn-cs"/>
            </a:endParaRPr>
          </a:p>
          <a:p>
            <a:pPr marL="457200" marR="0" lvl="1" indent="0" algn="l" defTabSz="457200" rtl="0" eaLnBrk="1" fontAlgn="auto" latinLnBrk="0" hangingPunct="1">
              <a:lnSpc>
                <a:spcPct val="100000"/>
              </a:lnSpc>
              <a:spcBef>
                <a:spcPct val="20000"/>
              </a:spcBef>
              <a:spcAft>
                <a:spcPts val="600"/>
              </a:spcAft>
              <a:buClr>
                <a:sysClr val="window" lastClr="FFFFFF"/>
              </a:buClr>
              <a:buSzPct val="100000"/>
              <a:buFont typeface="Arial"/>
              <a:buNone/>
              <a:tabLst/>
              <a:defRPr/>
            </a:pPr>
            <a:r>
              <a:rPr kumimoji="0" lang="en-GB" altLang="en-US" sz="7200" b="1" i="0" u="none" strike="noStrike" kern="1200" cap="small" spc="0" normalizeH="0" baseline="0" noProof="0" dirty="0" smtClean="0">
                <a:ln>
                  <a:noFill/>
                </a:ln>
                <a:gradFill flip="none" rotWithShape="1">
                  <a:gsLst>
                    <a:gs pos="0">
                      <a:sysClr val="window" lastClr="FFFFFF"/>
                    </a:gs>
                    <a:gs pos="100000">
                      <a:sysClr val="window" lastClr="FFFFFF">
                        <a:lumMod val="75000"/>
                      </a:sysClr>
                    </a:gs>
                  </a:gsLst>
                  <a:lin ang="5580000" scaled="0"/>
                  <a:tileRect/>
                </a:gradFill>
                <a:effectLst>
                  <a:glow rad="38100">
                    <a:sysClr val="windowText" lastClr="000000">
                      <a:lumMod val="50000"/>
                      <a:lumOff val="50000"/>
                      <a:alpha val="20000"/>
                    </a:sysClr>
                  </a:glow>
                  <a:outerShdw blurRad="44450" dist="12700" dir="13860000" algn="tl" rotWithShape="0">
                    <a:srgbClr val="000000">
                      <a:alpha val="20000"/>
                    </a:srgbClr>
                  </a:outerShdw>
                </a:effectLst>
                <a:uLnTx/>
                <a:uFillTx/>
                <a:latin typeface="Century Gothic" panose="020B0502020202020204"/>
                <a:ea typeface="+mn-ea"/>
                <a:cs typeface="+mn-cs"/>
              </a:rPr>
              <a:t>	    </a:t>
            </a:r>
            <a:r>
              <a:rPr kumimoji="0" lang="en-GB" altLang="en-US" sz="7200" b="1" i="0" u="none" strike="noStrike" kern="1200" cap="small" spc="0" normalizeH="0" baseline="0" noProof="0" dirty="0" smtClean="0">
                <a:ln>
                  <a:noFill/>
                </a:ln>
                <a:solidFill>
                  <a:schemeClr val="tx2"/>
                </a:solidFill>
                <a:effectLst>
                  <a:glow rad="38100">
                    <a:sysClr val="windowText" lastClr="000000">
                      <a:lumMod val="50000"/>
                      <a:lumOff val="50000"/>
                      <a:alpha val="20000"/>
                    </a:sysClr>
                  </a:glow>
                </a:effectLst>
                <a:uLnTx/>
                <a:uFillTx/>
                <a:latin typeface="Century Gothic" panose="020B0502020202020204"/>
                <a:ea typeface="+mn-ea"/>
                <a:cs typeface="+mn-cs"/>
              </a:rPr>
              <a:t>Aged 59	</a:t>
            </a:r>
            <a:r>
              <a:rPr kumimoji="0" lang="en-GB" altLang="en-US" sz="7200" b="1" i="0" u="none" strike="noStrike" kern="1200" cap="small" spc="0" normalizeH="0" baseline="0" noProof="0" dirty="0" smtClean="0">
                <a:ln>
                  <a:noFill/>
                </a:ln>
                <a:solidFill>
                  <a:schemeClr val="tx1"/>
                </a:solidFill>
                <a:effectLst>
                  <a:glow rad="38100">
                    <a:sysClr val="windowText" lastClr="000000">
                      <a:lumMod val="50000"/>
                      <a:lumOff val="50000"/>
                      <a:alpha val="20000"/>
                    </a:sysClr>
                  </a:glow>
                </a:effectLst>
                <a:uLnTx/>
                <a:uFillTx/>
                <a:latin typeface="Century Gothic" panose="020B0502020202020204"/>
                <a:ea typeface="+mn-ea"/>
                <a:cs typeface="+mn-cs"/>
              </a:rPr>
              <a:t>					          </a:t>
            </a:r>
            <a:r>
              <a:rPr kumimoji="0" lang="en-GB" altLang="en-US" sz="7200" b="1" i="0" u="none" strike="noStrike" kern="1200" cap="small" spc="0" normalizeH="0" baseline="0" noProof="0" dirty="0" smtClean="0">
                <a:ln>
                  <a:noFill/>
                </a:ln>
                <a:solidFill>
                  <a:schemeClr val="tx2"/>
                </a:solidFill>
                <a:effectLst>
                  <a:glow rad="38100">
                    <a:sysClr val="windowText" lastClr="000000">
                      <a:lumMod val="50000"/>
                      <a:lumOff val="50000"/>
                      <a:alpha val="20000"/>
                    </a:sysClr>
                  </a:glow>
                </a:effectLst>
                <a:uLnTx/>
                <a:uFillTx/>
                <a:latin typeface="Century Gothic" panose="020B0502020202020204"/>
                <a:ea typeface="+mn-ea"/>
                <a:cs typeface="+mn-cs"/>
              </a:rPr>
              <a:t>aged 60</a:t>
            </a:r>
          </a:p>
          <a:p>
            <a:pPr marL="457200" marR="0" lvl="1" indent="0" algn="l" defTabSz="457200" rtl="0" eaLnBrk="1" fontAlgn="auto" latinLnBrk="0" hangingPunct="1">
              <a:lnSpc>
                <a:spcPct val="100000"/>
              </a:lnSpc>
              <a:spcBef>
                <a:spcPct val="20000"/>
              </a:spcBef>
              <a:spcAft>
                <a:spcPts val="600"/>
              </a:spcAft>
              <a:buClr>
                <a:sysClr val="window" lastClr="FFFFFF"/>
              </a:buClr>
              <a:buSzPct val="100000"/>
              <a:buNone/>
              <a:tabLst/>
              <a:defRPr/>
            </a:pPr>
            <a:r>
              <a:rPr kumimoji="0" lang="en-GB" altLang="en-US" sz="7200" b="1" i="0" u="none" strike="noStrike" kern="1200" cap="small" spc="0" normalizeH="0" baseline="0" noProof="0" dirty="0" smtClean="0">
                <a:ln>
                  <a:noFill/>
                </a:ln>
                <a:solidFill>
                  <a:schemeClr val="tx1"/>
                </a:solidFill>
                <a:effectLst>
                  <a:glow rad="38100">
                    <a:sysClr val="windowText" lastClr="000000">
                      <a:lumMod val="50000"/>
                      <a:lumOff val="50000"/>
                      <a:alpha val="20000"/>
                    </a:sysClr>
                  </a:glow>
                </a:effectLst>
                <a:uLnTx/>
                <a:uFillTx/>
                <a:latin typeface="Century Gothic" panose="020B0502020202020204"/>
                <a:ea typeface="+mn-ea"/>
                <a:cs typeface="+mn-cs"/>
              </a:rPr>
              <a:t>                                                                                 </a:t>
            </a:r>
          </a:p>
          <a:p>
            <a:pPr marL="457200" marR="0" lvl="1" indent="0" algn="l" defTabSz="457200" rtl="0" eaLnBrk="1" fontAlgn="auto" latinLnBrk="0" hangingPunct="1">
              <a:lnSpc>
                <a:spcPct val="100000"/>
              </a:lnSpc>
              <a:spcBef>
                <a:spcPct val="20000"/>
              </a:spcBef>
              <a:spcAft>
                <a:spcPts val="600"/>
              </a:spcAft>
              <a:buClr>
                <a:sysClr val="window" lastClr="FFFFFF"/>
              </a:buClr>
              <a:buSzPct val="100000"/>
              <a:buFont typeface="Arial"/>
              <a:buNone/>
              <a:tabLst/>
              <a:defRPr/>
            </a:pPr>
            <a:endParaRPr kumimoji="0" lang="en-GB" altLang="en-US" sz="7200" b="1" i="0" u="none" strike="noStrike" kern="1200" cap="small" spc="0" normalizeH="0" baseline="0" noProof="0" dirty="0" smtClean="0">
              <a:ln>
                <a:noFill/>
              </a:ln>
              <a:solidFill>
                <a:schemeClr val="tx1"/>
              </a:solidFill>
              <a:effectLst>
                <a:glow rad="38100">
                  <a:sysClr val="windowText" lastClr="000000">
                    <a:lumMod val="50000"/>
                    <a:lumOff val="50000"/>
                    <a:alpha val="20000"/>
                  </a:sysClr>
                </a:glow>
              </a:effectLst>
              <a:uLnTx/>
              <a:uFillTx/>
              <a:latin typeface="Century Gothic" panose="020B0502020202020204"/>
              <a:ea typeface="+mn-ea"/>
              <a:cs typeface="+mn-cs"/>
            </a:endParaRPr>
          </a:p>
          <a:p>
            <a:pPr marL="742950" marR="0" lvl="1" indent="-285750" algn="l" defTabSz="457200" rtl="0" eaLnBrk="1" fontAlgn="auto" latinLnBrk="0" hangingPunct="1">
              <a:lnSpc>
                <a:spcPct val="100000"/>
              </a:lnSpc>
              <a:spcBef>
                <a:spcPct val="20000"/>
              </a:spcBef>
              <a:spcAft>
                <a:spcPts val="600"/>
              </a:spcAft>
              <a:buClr>
                <a:sysClr val="window" lastClr="FFFFFF"/>
              </a:buClr>
              <a:buSzPct val="100000"/>
              <a:buFontTx/>
              <a:buChar char="•"/>
              <a:tabLst/>
              <a:defRPr/>
            </a:pPr>
            <a:endParaRPr kumimoji="0" lang="en-GB" altLang="en-US" sz="7200" b="1" i="0" u="none" strike="noStrike" kern="1200" cap="small" spc="0" normalizeH="0" baseline="0" noProof="0" dirty="0" smtClean="0">
              <a:ln>
                <a:noFill/>
              </a:ln>
              <a:solidFill>
                <a:schemeClr val="tx1"/>
              </a:solidFill>
              <a:effectLst>
                <a:glow rad="38100">
                  <a:sysClr val="windowText" lastClr="000000">
                    <a:lumMod val="50000"/>
                    <a:lumOff val="50000"/>
                    <a:alpha val="20000"/>
                  </a:sysClr>
                </a:glow>
              </a:effectLst>
              <a:uLnTx/>
              <a:uFillTx/>
              <a:latin typeface="Century Gothic" panose="020B0502020202020204"/>
              <a:ea typeface="+mn-ea"/>
              <a:cs typeface="+mn-cs"/>
            </a:endParaRPr>
          </a:p>
          <a:p>
            <a:pPr marL="457200" marR="0" lvl="1" indent="0" algn="l" defTabSz="457200" rtl="0" eaLnBrk="1" fontAlgn="auto" latinLnBrk="0" hangingPunct="1">
              <a:lnSpc>
                <a:spcPct val="100000"/>
              </a:lnSpc>
              <a:spcBef>
                <a:spcPct val="20000"/>
              </a:spcBef>
              <a:spcAft>
                <a:spcPts val="600"/>
              </a:spcAft>
              <a:buClr>
                <a:sysClr val="window" lastClr="FFFFFF"/>
              </a:buClr>
              <a:buSzPct val="100000"/>
              <a:buFont typeface="Arial"/>
              <a:buNone/>
              <a:tabLst/>
              <a:defRPr/>
            </a:pPr>
            <a:r>
              <a:rPr kumimoji="0" lang="en-GB" altLang="en-US" sz="6400" b="1" i="0" u="none" strike="noStrike" kern="1200" cap="small" spc="0" normalizeH="0" baseline="0" noProof="0" dirty="0" smtClean="0">
                <a:ln>
                  <a:noFill/>
                </a:ln>
                <a:solidFill>
                  <a:schemeClr val="tx2"/>
                </a:solidFill>
                <a:effectLst>
                  <a:glow rad="38100">
                    <a:sysClr val="windowText" lastClr="000000">
                      <a:lumMod val="50000"/>
                      <a:lumOff val="50000"/>
                      <a:alpha val="20000"/>
                    </a:sysClr>
                  </a:glow>
                </a:effectLst>
                <a:uLnTx/>
                <a:uFillTx/>
                <a:latin typeface="Century Gothic" panose="020B0502020202020204"/>
                <a:ea typeface="+mn-ea"/>
                <a:cs typeface="+mn-cs"/>
              </a:rPr>
              <a:t>DOMESTIC VIOLENCE/RAPE/VAW</a:t>
            </a:r>
            <a:r>
              <a:rPr kumimoji="0" lang="en-GB" altLang="en-US" sz="6400" b="1" i="0" u="none" strike="noStrike" kern="1200" cap="small" spc="0" normalizeH="0" baseline="0" noProof="0" dirty="0" smtClean="0">
                <a:ln>
                  <a:noFill/>
                </a:ln>
                <a:solidFill>
                  <a:schemeClr val="tx1"/>
                </a:solidFill>
                <a:effectLst>
                  <a:glow rad="38100">
                    <a:sysClr val="windowText" lastClr="000000">
                      <a:lumMod val="50000"/>
                      <a:lumOff val="50000"/>
                      <a:alpha val="20000"/>
                    </a:sysClr>
                  </a:glow>
                </a:effectLst>
                <a:uLnTx/>
                <a:uFillTx/>
                <a:latin typeface="Century Gothic" panose="020B0502020202020204"/>
                <a:ea typeface="+mn-ea"/>
                <a:cs typeface="+mn-cs"/>
              </a:rPr>
              <a:t>			</a:t>
            </a:r>
            <a:r>
              <a:rPr kumimoji="0" lang="en-GB" altLang="en-US" sz="6400" b="1" i="0" u="none" strike="noStrike" kern="1200" cap="small" spc="0" normalizeH="0" baseline="0" noProof="0" dirty="0" smtClean="0">
                <a:ln>
                  <a:noFill/>
                </a:ln>
                <a:solidFill>
                  <a:schemeClr val="tx2"/>
                </a:solidFill>
                <a:effectLst>
                  <a:glow rad="38100">
                    <a:sysClr val="windowText" lastClr="000000">
                      <a:lumMod val="50000"/>
                      <a:lumOff val="50000"/>
                      <a:alpha val="20000"/>
                    </a:sysClr>
                  </a:glow>
                </a:effectLst>
                <a:uLnTx/>
                <a:uFillTx/>
                <a:latin typeface="Century Gothic" panose="020B0502020202020204"/>
                <a:ea typeface="+mn-ea"/>
                <a:cs typeface="+mn-cs"/>
              </a:rPr>
              <a:t>ELDER ABUSE</a:t>
            </a:r>
          </a:p>
          <a:p>
            <a:pPr marL="457200" marR="0" lvl="1" indent="0" algn="l" defTabSz="457200" rtl="0" eaLnBrk="1" fontAlgn="auto" latinLnBrk="0" hangingPunct="1">
              <a:lnSpc>
                <a:spcPct val="100000"/>
              </a:lnSpc>
              <a:spcBef>
                <a:spcPct val="20000"/>
              </a:spcBef>
              <a:spcAft>
                <a:spcPts val="600"/>
              </a:spcAft>
              <a:buClr>
                <a:sysClr val="window" lastClr="FFFFFF"/>
              </a:buClr>
              <a:buSzPct val="100000"/>
              <a:buFont typeface="Arial"/>
              <a:buNone/>
              <a:tabLst/>
              <a:defRPr/>
            </a:pPr>
            <a:endParaRPr kumimoji="0" lang="en-GB" altLang="en-US" sz="5300" b="0" i="0" u="none" strike="noStrike" kern="1200" cap="small" spc="0" normalizeH="0" baseline="0" noProof="0" dirty="0" smtClean="0">
              <a:ln>
                <a:noFill/>
              </a:ln>
              <a:gradFill flip="none" rotWithShape="1">
                <a:gsLst>
                  <a:gs pos="0">
                    <a:sysClr val="window" lastClr="FFFFFF"/>
                  </a:gs>
                  <a:gs pos="100000">
                    <a:sysClr val="window" lastClr="FFFFFF">
                      <a:lumMod val="75000"/>
                    </a:sysClr>
                  </a:gs>
                </a:gsLst>
                <a:lin ang="5580000" scaled="0"/>
                <a:tileRect/>
              </a:gradFill>
              <a:effectLst>
                <a:glow rad="38100">
                  <a:sysClr val="windowText" lastClr="000000">
                    <a:lumMod val="50000"/>
                    <a:lumOff val="50000"/>
                    <a:alpha val="20000"/>
                  </a:sysClr>
                </a:glow>
                <a:outerShdw blurRad="44450" dist="12700" dir="13860000" algn="tl" rotWithShape="0">
                  <a:srgbClr val="000000">
                    <a:alpha val="20000"/>
                  </a:srgbClr>
                </a:outerShdw>
              </a:effectLst>
              <a:uLnTx/>
              <a:uFillTx/>
              <a:latin typeface="Century Gothic" panose="020B0502020202020204"/>
              <a:ea typeface="+mn-ea"/>
              <a:cs typeface="+mn-cs"/>
            </a:endParaRPr>
          </a:p>
          <a:p>
            <a:pPr marL="742950" marR="0" lvl="1" indent="-285750" algn="l" defTabSz="457200" rtl="0" eaLnBrk="1" fontAlgn="auto" latinLnBrk="0" hangingPunct="1">
              <a:lnSpc>
                <a:spcPct val="100000"/>
              </a:lnSpc>
              <a:spcBef>
                <a:spcPct val="20000"/>
              </a:spcBef>
              <a:spcAft>
                <a:spcPts val="600"/>
              </a:spcAft>
              <a:buClr>
                <a:sysClr val="window" lastClr="FFFFFF"/>
              </a:buClr>
              <a:buSzPct val="100000"/>
              <a:buFontTx/>
              <a:buChar char="•"/>
              <a:tabLst/>
              <a:defRPr/>
            </a:pPr>
            <a:endParaRPr kumimoji="0" lang="en-GB" altLang="en-US" sz="5300" b="0" i="0" u="none" strike="noStrike" kern="1200" cap="small" spc="0" normalizeH="0" baseline="0" noProof="0" dirty="0" smtClean="0">
              <a:ln>
                <a:noFill/>
              </a:ln>
              <a:gradFill flip="none" rotWithShape="1">
                <a:gsLst>
                  <a:gs pos="0">
                    <a:sysClr val="window" lastClr="FFFFFF"/>
                  </a:gs>
                  <a:gs pos="100000">
                    <a:sysClr val="window" lastClr="FFFFFF">
                      <a:lumMod val="75000"/>
                    </a:sysClr>
                  </a:gs>
                </a:gsLst>
                <a:lin ang="5580000" scaled="0"/>
                <a:tileRect/>
              </a:gradFill>
              <a:effectLst>
                <a:glow rad="38100">
                  <a:sysClr val="windowText" lastClr="000000">
                    <a:lumMod val="50000"/>
                    <a:lumOff val="50000"/>
                    <a:alpha val="20000"/>
                  </a:sysClr>
                </a:glow>
                <a:outerShdw blurRad="44450" dist="12700" dir="13860000" algn="tl" rotWithShape="0">
                  <a:srgbClr val="000000">
                    <a:alpha val="20000"/>
                  </a:srgbClr>
                </a:outerShdw>
              </a:effectLst>
              <a:uLnTx/>
              <a:uFillTx/>
              <a:latin typeface="Century Gothic" panose="020B0502020202020204"/>
              <a:ea typeface="+mn-ea"/>
              <a:cs typeface="+mn-cs"/>
            </a:endParaRPr>
          </a:p>
          <a:p>
            <a:pPr marL="742950" marR="0" lvl="1" indent="-285750" algn="l" defTabSz="457200" rtl="0" eaLnBrk="1" fontAlgn="auto" latinLnBrk="0" hangingPunct="1">
              <a:lnSpc>
                <a:spcPct val="100000"/>
              </a:lnSpc>
              <a:spcBef>
                <a:spcPct val="20000"/>
              </a:spcBef>
              <a:spcAft>
                <a:spcPts val="600"/>
              </a:spcAft>
              <a:buClr>
                <a:sysClr val="window" lastClr="FFFFFF"/>
              </a:buClr>
              <a:buSzPct val="100000"/>
              <a:buFontTx/>
              <a:buChar char="•"/>
              <a:tabLst/>
              <a:defRPr/>
            </a:pPr>
            <a:endParaRPr kumimoji="0" lang="en-GB" altLang="en-US" sz="5300" b="0" i="0" u="none" strike="noStrike" kern="1200" cap="small" spc="0" normalizeH="0" baseline="0" noProof="0" dirty="0" smtClean="0">
              <a:ln>
                <a:noFill/>
              </a:ln>
              <a:gradFill flip="none" rotWithShape="1">
                <a:gsLst>
                  <a:gs pos="0">
                    <a:sysClr val="window" lastClr="FFFFFF"/>
                  </a:gs>
                  <a:gs pos="100000">
                    <a:sysClr val="window" lastClr="FFFFFF">
                      <a:lumMod val="75000"/>
                    </a:sysClr>
                  </a:gs>
                </a:gsLst>
                <a:lin ang="5580000" scaled="0"/>
                <a:tileRect/>
              </a:gradFill>
              <a:effectLst>
                <a:glow rad="38100">
                  <a:sysClr val="windowText" lastClr="000000">
                    <a:lumMod val="50000"/>
                    <a:lumOff val="50000"/>
                    <a:alpha val="20000"/>
                  </a:sysClr>
                </a:glow>
                <a:outerShdw blurRad="44450" dist="12700" dir="13860000" algn="tl" rotWithShape="0">
                  <a:srgbClr val="000000">
                    <a:alpha val="20000"/>
                  </a:srgbClr>
                </a:outerShdw>
              </a:effectLst>
              <a:uLnTx/>
              <a:uFillTx/>
              <a:latin typeface="Century Gothic" panose="020B0502020202020204"/>
              <a:ea typeface="+mn-ea"/>
              <a:cs typeface="+mn-cs"/>
            </a:endParaRPr>
          </a:p>
          <a:p>
            <a:pPr marL="742950" marR="0" lvl="1" indent="-285750" algn="l" defTabSz="457200" rtl="0" eaLnBrk="1" fontAlgn="auto" latinLnBrk="0" hangingPunct="1">
              <a:lnSpc>
                <a:spcPct val="100000"/>
              </a:lnSpc>
              <a:spcBef>
                <a:spcPct val="20000"/>
              </a:spcBef>
              <a:spcAft>
                <a:spcPts val="600"/>
              </a:spcAft>
              <a:buClr>
                <a:sysClr val="window" lastClr="FFFFFF"/>
              </a:buClr>
              <a:buSzPct val="100000"/>
              <a:buFontTx/>
              <a:buChar char="•"/>
              <a:tabLst/>
              <a:defRPr/>
            </a:pPr>
            <a:endParaRPr kumimoji="0" lang="en-GB" altLang="en-US" sz="5300" b="0" i="0" u="none" strike="noStrike" kern="1200" cap="small" spc="0" normalizeH="0" baseline="0" noProof="0" dirty="0" smtClean="0">
              <a:ln>
                <a:noFill/>
              </a:ln>
              <a:gradFill flip="none" rotWithShape="1">
                <a:gsLst>
                  <a:gs pos="0">
                    <a:sysClr val="window" lastClr="FFFFFF"/>
                  </a:gs>
                  <a:gs pos="100000">
                    <a:sysClr val="window" lastClr="FFFFFF">
                      <a:lumMod val="75000"/>
                    </a:sysClr>
                  </a:gs>
                </a:gsLst>
                <a:lin ang="5580000" scaled="0"/>
                <a:tileRect/>
              </a:gradFill>
              <a:effectLst>
                <a:glow rad="38100">
                  <a:sysClr val="windowText" lastClr="000000">
                    <a:lumMod val="50000"/>
                    <a:lumOff val="50000"/>
                    <a:alpha val="20000"/>
                  </a:sysClr>
                </a:glow>
                <a:outerShdw blurRad="44450" dist="12700" dir="13860000" algn="tl" rotWithShape="0">
                  <a:srgbClr val="000000">
                    <a:alpha val="20000"/>
                  </a:srgbClr>
                </a:outerShdw>
              </a:effectLst>
              <a:uLnTx/>
              <a:uFillTx/>
              <a:latin typeface="Century Gothic" panose="020B0502020202020204"/>
              <a:ea typeface="+mn-ea"/>
              <a:cs typeface="+mn-cs"/>
            </a:endParaRPr>
          </a:p>
          <a:p>
            <a:pPr marL="742950" marR="0" lvl="1" indent="-285750" algn="l" defTabSz="457200" rtl="0" eaLnBrk="1" fontAlgn="auto" latinLnBrk="0" hangingPunct="1">
              <a:lnSpc>
                <a:spcPct val="100000"/>
              </a:lnSpc>
              <a:spcBef>
                <a:spcPct val="20000"/>
              </a:spcBef>
              <a:spcAft>
                <a:spcPts val="600"/>
              </a:spcAft>
              <a:buClr>
                <a:sysClr val="window" lastClr="FFFFFF"/>
              </a:buClr>
              <a:buSzPct val="100000"/>
              <a:buFontTx/>
              <a:buChar char="•"/>
              <a:tabLst/>
              <a:defRPr/>
            </a:pPr>
            <a:endParaRPr kumimoji="0" lang="en-GB" altLang="en-US" sz="1800" b="0" i="0" u="none" strike="noStrike" kern="1200" cap="small" spc="0" normalizeH="0" baseline="0" noProof="0" dirty="0">
              <a:ln>
                <a:noFill/>
              </a:ln>
              <a:gradFill flip="none" rotWithShape="1">
                <a:gsLst>
                  <a:gs pos="0">
                    <a:sysClr val="window" lastClr="FFFFFF"/>
                  </a:gs>
                  <a:gs pos="100000">
                    <a:sysClr val="window" lastClr="FFFFFF">
                      <a:lumMod val="75000"/>
                    </a:sysClr>
                  </a:gs>
                </a:gsLst>
                <a:lin ang="5580000" scaled="0"/>
                <a:tileRect/>
              </a:gradFill>
              <a:effectLst>
                <a:glow rad="38100">
                  <a:sysClr val="windowText" lastClr="000000">
                    <a:lumMod val="50000"/>
                    <a:lumOff val="50000"/>
                    <a:alpha val="20000"/>
                  </a:sysClr>
                </a:glow>
                <a:outerShdw blurRad="44450" dist="12700" dir="13860000" algn="tl" rotWithShape="0">
                  <a:srgbClr val="000000">
                    <a:alpha val="20000"/>
                  </a:srgbClr>
                </a:outerShdw>
              </a:effectLst>
              <a:uLnTx/>
              <a:uFillTx/>
              <a:latin typeface="Century Gothic" panose="020B0502020202020204"/>
              <a:ea typeface="+mn-ea"/>
              <a:cs typeface="+mn-cs"/>
            </a:endParaRPr>
          </a:p>
        </p:txBody>
      </p:sp>
      <p:sp>
        <p:nvSpPr>
          <p:cNvPr id="9" name="Down Arrow 8"/>
          <p:cNvSpPr/>
          <p:nvPr/>
        </p:nvSpPr>
        <p:spPr>
          <a:xfrm>
            <a:off x="2553350" y="4623986"/>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9580" y="4623986"/>
            <a:ext cx="592137"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descr="cid:image001.png@01D7261F.B803D6E0"/>
          <p:cNvPicPr/>
          <p:nvPr/>
        </p:nvPicPr>
        <p:blipFill>
          <a:blip r:embed="rId6">
            <a:extLst>
              <a:ext uri="{28A0092B-C50C-407E-A947-70E740481C1C}">
                <a14:useLocalDpi xmlns:a14="http://schemas.microsoft.com/office/drawing/2010/main" val="0"/>
              </a:ext>
            </a:extLst>
          </a:blip>
          <a:srcRect/>
          <a:stretch>
            <a:fillRect/>
          </a:stretch>
        </p:blipFill>
        <p:spPr bwMode="auto">
          <a:xfrm>
            <a:off x="6828511" y="-189991"/>
            <a:ext cx="2314575" cy="1600200"/>
          </a:xfrm>
          <a:prstGeom prst="rect">
            <a:avLst/>
          </a:prstGeom>
          <a:noFill/>
          <a:ln>
            <a:noFill/>
          </a:ln>
        </p:spPr>
      </p:pic>
    </p:spTree>
    <p:extLst>
      <p:ext uri="{BB962C8B-B14F-4D97-AF65-F5344CB8AC3E}">
        <p14:creationId xmlns:p14="http://schemas.microsoft.com/office/powerpoint/2010/main" val="145378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anim calcmode="lin" valueType="num">
                                      <p:cBhvr additive="base">
                                        <p:cTn id="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5" end="5"/>
                                            </p:txEl>
                                          </p:spTgt>
                                        </p:tgtEl>
                                        <p:attrNameLst>
                                          <p:attrName>style.visibility</p:attrName>
                                        </p:attrNameLst>
                                      </p:cBhvr>
                                      <p:to>
                                        <p:strVal val="visible"/>
                                      </p:to>
                                    </p:set>
                                    <p:anim calcmode="lin" valueType="num">
                                      <p:cBhvr additive="base">
                                        <p:cTn id="13"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1">
                                            <p:txEl>
                                              <p:pRg st="8" end="8"/>
                                            </p:txEl>
                                          </p:spTgt>
                                        </p:tgtEl>
                                        <p:attrNameLst>
                                          <p:attrName>style.visibility</p:attrName>
                                        </p:attrNameLst>
                                      </p:cBhvr>
                                      <p:to>
                                        <p:strVal val="visible"/>
                                      </p:to>
                                    </p:set>
                                    <p:animEffect transition="in" filter="circle(in)">
                                      <p:cBhvr>
                                        <p:cTn id="19" dur="2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143086" cy="6858000"/>
            <a:chOff x="0" y="0"/>
            <a:chExt cx="9143086" cy="6858000"/>
          </a:xfrm>
        </p:grpSpPr>
        <p:pic>
          <p:nvPicPr>
            <p:cNvPr id="2" name="Picture 1" descr="Slide01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3086" cy="6858000"/>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79872" b="96951"/>
            <a:stretch/>
          </p:blipFill>
          <p:spPr bwMode="auto">
            <a:xfrm>
              <a:off x="6097827" y="329610"/>
              <a:ext cx="2684666" cy="4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AutoShape 2" descr="Image result for technology connect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a:off x="602781" y="1818921"/>
            <a:ext cx="7491907" cy="2031325"/>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It is important we use our professional curiosity to ask those difficult </a:t>
            </a:r>
            <a:r>
              <a:rPr lang="en-GB" b="1" dirty="0">
                <a:solidFill>
                  <a:srgbClr val="FF0000"/>
                </a:solidFill>
                <a:latin typeface="Arial" panose="020B0604020202020204" pitchFamily="34" charset="0"/>
                <a:cs typeface="Arial" panose="020B0604020202020204" pitchFamily="34" charset="0"/>
              </a:rPr>
              <a:t>WHY</a:t>
            </a:r>
            <a:r>
              <a:rPr lang="en-GB" dirty="0">
                <a:latin typeface="Arial" panose="020B0604020202020204" pitchFamily="34" charset="0"/>
                <a:cs typeface="Arial" panose="020B0604020202020204" pitchFamily="34" charset="0"/>
              </a:rPr>
              <a:t> </a:t>
            </a:r>
            <a:r>
              <a:rPr lang="en-GB" dirty="0">
                <a:solidFill>
                  <a:schemeClr val="tx2"/>
                </a:solidFill>
                <a:latin typeface="Arial" panose="020B0604020202020204" pitchFamily="34" charset="0"/>
                <a:cs typeface="Arial" panose="020B0604020202020204" pitchFamily="34" charset="0"/>
              </a:rPr>
              <a:t>questions.</a:t>
            </a:r>
            <a:endParaRPr lang="en-GB" dirty="0">
              <a:solidFill>
                <a:schemeClr val="tx2"/>
              </a:solidFill>
            </a:endParaRPr>
          </a:p>
          <a:p>
            <a:endParaRPr lang="en-GB" dirty="0" smtClean="0"/>
          </a:p>
          <a:p>
            <a:endParaRPr lang="en-GB" dirty="0"/>
          </a:p>
          <a:p>
            <a:r>
              <a:rPr lang="en-GB" dirty="0" smtClean="0"/>
              <a:t>                                     </a:t>
            </a:r>
          </a:p>
          <a:p>
            <a:endParaRPr lang="en-GB" dirty="0"/>
          </a:p>
          <a:p>
            <a:endParaRPr lang="en-GB" dirty="0"/>
          </a:p>
        </p:txBody>
      </p:sp>
      <p:sp>
        <p:nvSpPr>
          <p:cNvPr id="17" name="Rounded Rectangular Callout 16"/>
          <p:cNvSpPr/>
          <p:nvPr/>
        </p:nvSpPr>
        <p:spPr>
          <a:xfrm>
            <a:off x="3911426" y="4514537"/>
            <a:ext cx="1702113" cy="1383701"/>
          </a:xfrm>
          <a:prstGeom prst="wedgeRoundRectCallout">
            <a:avLst/>
          </a:prstGeom>
          <a:solidFill>
            <a:srgbClr val="4BACC6">
              <a:lumMod val="60000"/>
              <a:lumOff val="4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Calibri"/>
                <a:ea typeface="Calibri"/>
                <a:cs typeface="Times New Roman"/>
              </a:rPr>
              <a:t>Mary has a black eye. </a:t>
            </a:r>
            <a:r>
              <a:rPr kumimoji="0" lang="en-GB" sz="1100" b="0" i="0" u="none" strike="noStrike" kern="0" cap="none" spc="0" normalizeH="0" baseline="0" noProof="0" dirty="0" smtClean="0">
                <a:ln>
                  <a:noFill/>
                </a:ln>
                <a:solidFill>
                  <a:schemeClr val="tx2"/>
                </a:solidFill>
                <a:effectLst/>
                <a:uLnTx/>
                <a:uFillTx/>
                <a:latin typeface="Calibri"/>
                <a:ea typeface="Calibri"/>
                <a:cs typeface="Times New Roman"/>
              </a:rPr>
              <a:t>Mary</a:t>
            </a:r>
            <a:r>
              <a:rPr kumimoji="0" lang="en-GB" sz="1100" b="0" i="0" u="none" strike="noStrike" kern="0" cap="none" spc="0" normalizeH="0" noProof="0" dirty="0" smtClean="0">
                <a:ln>
                  <a:noFill/>
                </a:ln>
                <a:solidFill>
                  <a:schemeClr val="tx2"/>
                </a:solidFill>
                <a:effectLst/>
                <a:uLnTx/>
                <a:uFillTx/>
                <a:latin typeface="Calibri"/>
                <a:ea typeface="Calibri"/>
                <a:cs typeface="Times New Roman"/>
              </a:rPr>
              <a:t> seems </a:t>
            </a:r>
            <a:r>
              <a:rPr kumimoji="0" lang="en-GB" sz="1100" b="0" i="0" u="none" strike="noStrike" kern="0" cap="none" spc="0" normalizeH="0" baseline="0" noProof="0" dirty="0" smtClean="0">
                <a:ln>
                  <a:noFill/>
                </a:ln>
                <a:solidFill>
                  <a:schemeClr val="tx2"/>
                </a:solidFill>
                <a:effectLst/>
                <a:uLnTx/>
                <a:uFillTx/>
                <a:latin typeface="Calibri"/>
                <a:ea typeface="Calibri"/>
                <a:cs typeface="Times New Roman"/>
              </a:rPr>
              <a:t>scared </a:t>
            </a:r>
            <a:r>
              <a:rPr kumimoji="0" lang="en-GB" sz="1100" b="0" i="0" u="none" strike="noStrike" kern="0" cap="none" spc="0" normalizeH="0" baseline="0" noProof="0" dirty="0">
                <a:ln>
                  <a:noFill/>
                </a:ln>
                <a:solidFill>
                  <a:schemeClr val="tx2"/>
                </a:solidFill>
                <a:effectLst/>
                <a:uLnTx/>
                <a:uFillTx/>
                <a:latin typeface="Calibri"/>
                <a:ea typeface="Calibri"/>
                <a:cs typeface="Times New Roman"/>
              </a:rPr>
              <a:t>of her </a:t>
            </a:r>
            <a:r>
              <a:rPr lang="en-GB" sz="1100" kern="0" dirty="0" smtClean="0">
                <a:solidFill>
                  <a:schemeClr val="tx2"/>
                </a:solidFill>
                <a:latin typeface="Calibri"/>
                <a:ea typeface="Calibri"/>
                <a:cs typeface="Times New Roman"/>
              </a:rPr>
              <a:t>daughter</a:t>
            </a:r>
            <a:r>
              <a:rPr kumimoji="0" lang="en-GB" sz="1100" b="0" i="0" u="none" strike="noStrike" kern="0" cap="none" spc="0" normalizeH="0" baseline="0" noProof="0" dirty="0" smtClean="0">
                <a:ln>
                  <a:noFill/>
                </a:ln>
                <a:solidFill>
                  <a:schemeClr val="tx2"/>
                </a:solidFill>
                <a:effectLst/>
                <a:uLnTx/>
                <a:uFillTx/>
                <a:latin typeface="Calibri"/>
                <a:ea typeface="Calibri"/>
                <a:cs typeface="Times New Roman"/>
              </a:rPr>
              <a:t>.</a:t>
            </a:r>
          </a:p>
          <a:p>
            <a:pPr marL="0" marR="0" lvl="0" indent="0" algn="ctr" defTabSz="914400" eaLnBrk="1" fontAlgn="auto" latinLnBrk="0" hangingPunct="1">
              <a:lnSpc>
                <a:spcPct val="115000"/>
              </a:lnSpc>
              <a:spcBef>
                <a:spcPts val="0"/>
              </a:spcBef>
              <a:spcAft>
                <a:spcPts val="0"/>
              </a:spcAft>
              <a:buClrTx/>
              <a:buSzTx/>
              <a:buFontTx/>
              <a:buNone/>
              <a:tabLst/>
              <a:defRPr/>
            </a:pPr>
            <a:endParaRPr kumimoji="0" lang="en-GB" sz="1100" b="0" i="0" u="none" strike="noStrike" kern="0" cap="none" spc="0" normalizeH="0" baseline="0" noProof="0" dirty="0">
              <a:ln>
                <a:noFill/>
              </a:ln>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FF0000"/>
                </a:solidFill>
                <a:effectLst/>
                <a:uLnTx/>
                <a:uFillTx/>
                <a:latin typeface="Calibri"/>
                <a:ea typeface="Calibri"/>
                <a:cs typeface="Times New Roman"/>
              </a:rPr>
              <a:t>WHY?</a:t>
            </a: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1100" b="0" i="0" u="none" strike="noStrike" kern="0" cap="none" spc="0" normalizeH="0" baseline="0" noProof="0" dirty="0">
                <a:ln>
                  <a:noFill/>
                </a:ln>
                <a:solidFill>
                  <a:sysClr val="window" lastClr="FFFFFF"/>
                </a:solidFill>
                <a:effectLst/>
                <a:uLnTx/>
                <a:uFillTx/>
                <a:latin typeface="Calibri"/>
                <a:ea typeface="Calibri"/>
                <a:cs typeface="Times New Roman"/>
              </a:rPr>
              <a:t> </a:t>
            </a:r>
          </a:p>
        </p:txBody>
      </p:sp>
      <p:sp>
        <p:nvSpPr>
          <p:cNvPr id="18" name="Rounded Rectangular Callout 17"/>
          <p:cNvSpPr/>
          <p:nvPr/>
        </p:nvSpPr>
        <p:spPr>
          <a:xfrm>
            <a:off x="797861" y="4514537"/>
            <a:ext cx="1702113" cy="1383701"/>
          </a:xfrm>
          <a:prstGeom prst="wedgeRoundRectCallout">
            <a:avLst/>
          </a:prstGeom>
          <a:solidFill>
            <a:srgbClr val="4BACC6">
              <a:lumMod val="60000"/>
              <a:lumOff val="4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lang="en-GB" sz="1100" kern="0" dirty="0" smtClean="0">
                <a:solidFill>
                  <a:schemeClr val="tx2"/>
                </a:solidFill>
                <a:latin typeface="Calibri"/>
                <a:ea typeface="Calibri"/>
                <a:cs typeface="Times New Roman"/>
              </a:rPr>
              <a:t>Clare’s husband will not allow care/nurse/GP visits</a:t>
            </a:r>
            <a:r>
              <a:rPr kumimoji="0" lang="en-GB" sz="1100" b="0" i="0" u="none" strike="noStrike" kern="0" cap="none" spc="0" normalizeH="0" baseline="0" noProof="0" dirty="0" smtClean="0">
                <a:ln>
                  <a:noFill/>
                </a:ln>
                <a:solidFill>
                  <a:schemeClr val="tx2"/>
                </a:solidFill>
                <a:effectLst/>
                <a:uLnTx/>
                <a:uFillTx/>
                <a:latin typeface="Calibri"/>
                <a:ea typeface="Calibri"/>
                <a:cs typeface="Times New Roman"/>
              </a:rPr>
              <a:t>.</a:t>
            </a:r>
          </a:p>
          <a:p>
            <a:pPr marL="0" marR="0" lvl="0" indent="0" algn="ctr" defTabSz="914400" eaLnBrk="1" fontAlgn="auto" latinLnBrk="0" hangingPunct="1">
              <a:lnSpc>
                <a:spcPct val="115000"/>
              </a:lnSpc>
              <a:spcBef>
                <a:spcPts val="0"/>
              </a:spcBef>
              <a:spcAft>
                <a:spcPts val="0"/>
              </a:spcAft>
              <a:buClrTx/>
              <a:buSzTx/>
              <a:buFontTx/>
              <a:buNone/>
              <a:tabLst/>
              <a:defRPr/>
            </a:pPr>
            <a:endParaRPr kumimoji="0" lang="en-GB" sz="1100" b="0" i="0" u="none" strike="noStrike" kern="0" cap="none" spc="0" normalizeH="0" baseline="0" noProof="0" dirty="0">
              <a:ln>
                <a:noFill/>
              </a:ln>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FF0000"/>
                </a:solidFill>
                <a:effectLst/>
                <a:uLnTx/>
                <a:uFillTx/>
                <a:latin typeface="Calibri"/>
                <a:ea typeface="Calibri"/>
                <a:cs typeface="Times New Roman"/>
              </a:rPr>
              <a:t>WHY?</a:t>
            </a: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1100" b="0" i="0" u="none" strike="noStrike" kern="0" cap="none" spc="0" normalizeH="0" baseline="0" noProof="0" dirty="0">
                <a:ln>
                  <a:noFill/>
                </a:ln>
                <a:solidFill>
                  <a:sysClr val="window" lastClr="FFFFFF"/>
                </a:solidFill>
                <a:effectLst/>
                <a:uLnTx/>
                <a:uFillTx/>
                <a:latin typeface="Calibri"/>
                <a:ea typeface="Calibri"/>
                <a:cs typeface="Times New Roman"/>
              </a:rPr>
              <a:t> </a:t>
            </a:r>
          </a:p>
        </p:txBody>
      </p:sp>
      <p:sp>
        <p:nvSpPr>
          <p:cNvPr id="19" name="Rounded Rectangular Callout 18"/>
          <p:cNvSpPr/>
          <p:nvPr/>
        </p:nvSpPr>
        <p:spPr>
          <a:xfrm>
            <a:off x="5613539" y="2815146"/>
            <a:ext cx="1702113" cy="1383701"/>
          </a:xfrm>
          <a:prstGeom prst="wedgeRoundRectCallout">
            <a:avLst/>
          </a:prstGeom>
          <a:solidFill>
            <a:srgbClr val="4BACC6">
              <a:lumMod val="60000"/>
              <a:lumOff val="4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lang="en-GB" sz="1100" kern="0" dirty="0" smtClean="0">
                <a:solidFill>
                  <a:schemeClr val="tx2"/>
                </a:solidFill>
                <a:latin typeface="Calibri"/>
                <a:ea typeface="Calibri"/>
                <a:cs typeface="Times New Roman"/>
              </a:rPr>
              <a:t>Harry stays in his room and is always in bed. </a:t>
            </a:r>
          </a:p>
          <a:p>
            <a:pPr marL="0" marR="0" lvl="0" indent="0" algn="ctr" defTabSz="914400" eaLnBrk="1" fontAlgn="auto" latinLnBrk="0" hangingPunct="1">
              <a:lnSpc>
                <a:spcPct val="115000"/>
              </a:lnSpc>
              <a:spcBef>
                <a:spcPts val="0"/>
              </a:spcBef>
              <a:spcAft>
                <a:spcPts val="0"/>
              </a:spcAft>
              <a:buClrTx/>
              <a:buSzTx/>
              <a:buFontTx/>
              <a:buNone/>
              <a:tabLst/>
              <a:defRPr/>
            </a:pPr>
            <a:endParaRPr kumimoji="0" lang="en-GB" sz="1100" b="0" i="0" u="none" strike="noStrike" kern="0" cap="none" spc="0" normalizeH="0" baseline="0" noProof="0" dirty="0">
              <a:ln>
                <a:noFill/>
              </a:ln>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FF0000"/>
                </a:solidFill>
                <a:effectLst/>
                <a:uLnTx/>
                <a:uFillTx/>
                <a:latin typeface="Calibri"/>
                <a:ea typeface="Calibri"/>
                <a:cs typeface="Times New Roman"/>
              </a:rPr>
              <a:t>WHY?</a:t>
            </a: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1100" b="0" i="0" u="none" strike="noStrike" kern="0" cap="none" spc="0" normalizeH="0" baseline="0" noProof="0" dirty="0">
                <a:ln>
                  <a:noFill/>
                </a:ln>
                <a:solidFill>
                  <a:sysClr val="window" lastClr="FFFFFF"/>
                </a:solidFill>
                <a:effectLst/>
                <a:uLnTx/>
                <a:uFillTx/>
                <a:latin typeface="Calibri"/>
                <a:ea typeface="Calibri"/>
                <a:cs typeface="Times New Roman"/>
              </a:rPr>
              <a:t> </a:t>
            </a:r>
          </a:p>
        </p:txBody>
      </p:sp>
      <p:sp>
        <p:nvSpPr>
          <p:cNvPr id="20" name="Rounded Rectangular Callout 19"/>
          <p:cNvSpPr/>
          <p:nvPr/>
        </p:nvSpPr>
        <p:spPr>
          <a:xfrm>
            <a:off x="2190332" y="2834584"/>
            <a:ext cx="1702113" cy="1383701"/>
          </a:xfrm>
          <a:prstGeom prst="wedgeRoundRectCallout">
            <a:avLst/>
          </a:prstGeom>
          <a:solidFill>
            <a:srgbClr val="4BACC6">
              <a:lumMod val="60000"/>
              <a:lumOff val="4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schemeClr val="tx2"/>
                </a:solidFill>
                <a:effectLst/>
                <a:uLnTx/>
                <a:uFillTx/>
                <a:latin typeface="Calibri"/>
                <a:ea typeface="Calibri"/>
                <a:cs typeface="Times New Roman"/>
              </a:rPr>
              <a:t>John</a:t>
            </a:r>
            <a:r>
              <a:rPr kumimoji="0" lang="en-GB" sz="1100" b="0" i="0" u="none" strike="noStrike" kern="0" cap="none" spc="0" normalizeH="0" noProof="0" dirty="0" smtClean="0">
                <a:ln>
                  <a:noFill/>
                </a:ln>
                <a:solidFill>
                  <a:schemeClr val="tx2"/>
                </a:solidFill>
                <a:effectLst/>
                <a:uLnTx/>
                <a:uFillTx/>
                <a:latin typeface="Calibri"/>
                <a:ea typeface="Calibri"/>
                <a:cs typeface="Times New Roman"/>
              </a:rPr>
              <a:t> has no money, and has no food in his cupboards.</a:t>
            </a:r>
          </a:p>
          <a:p>
            <a:pPr marL="0" marR="0" lvl="0" indent="0" algn="ctr" defTabSz="914400" eaLnBrk="1" fontAlgn="auto" latinLnBrk="0" hangingPunct="1">
              <a:lnSpc>
                <a:spcPct val="115000"/>
              </a:lnSpc>
              <a:spcBef>
                <a:spcPts val="0"/>
              </a:spcBef>
              <a:spcAft>
                <a:spcPts val="0"/>
              </a:spcAft>
              <a:buClrTx/>
              <a:buSzTx/>
              <a:buFontTx/>
              <a:buNone/>
              <a:tabLst/>
              <a:defRPr/>
            </a:pPr>
            <a:endParaRPr kumimoji="0" lang="en-GB" sz="1100" b="0" i="0" u="none" strike="noStrike" kern="0" cap="none" spc="0" normalizeH="0" baseline="0" noProof="0" dirty="0">
              <a:ln>
                <a:noFill/>
              </a:ln>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FF0000"/>
                </a:solidFill>
                <a:effectLst/>
                <a:uLnTx/>
                <a:uFillTx/>
                <a:latin typeface="Calibri"/>
                <a:ea typeface="Calibri"/>
                <a:cs typeface="Times New Roman"/>
              </a:rPr>
              <a:t>WHY?</a:t>
            </a: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1100" b="0" i="0" u="none" strike="noStrike" kern="0" cap="none" spc="0" normalizeH="0" baseline="0" noProof="0" dirty="0">
                <a:ln>
                  <a:noFill/>
                </a:ln>
                <a:solidFill>
                  <a:sysClr val="window" lastClr="FFFFFF"/>
                </a:solidFill>
                <a:effectLst/>
                <a:uLnTx/>
                <a:uFillTx/>
                <a:latin typeface="Calibri"/>
                <a:ea typeface="Calibri"/>
                <a:cs typeface="Times New Roman"/>
              </a:rPr>
              <a:t> </a:t>
            </a:r>
          </a:p>
        </p:txBody>
      </p:sp>
      <p:sp>
        <p:nvSpPr>
          <p:cNvPr id="21" name="Rounded Rectangular Callout 20"/>
          <p:cNvSpPr/>
          <p:nvPr/>
        </p:nvSpPr>
        <p:spPr>
          <a:xfrm>
            <a:off x="6686539" y="4514536"/>
            <a:ext cx="1702113" cy="1383701"/>
          </a:xfrm>
          <a:prstGeom prst="wedgeRoundRectCallout">
            <a:avLst/>
          </a:prstGeom>
          <a:solidFill>
            <a:srgbClr val="4BACC6">
              <a:lumMod val="60000"/>
              <a:lumOff val="4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schemeClr val="tx2"/>
                </a:solidFill>
                <a:effectLst/>
                <a:uLnTx/>
                <a:uFillTx/>
                <a:latin typeface="Calibri"/>
                <a:ea typeface="Calibri"/>
                <a:cs typeface="Times New Roman"/>
              </a:rPr>
              <a:t>Jenny is showing</a:t>
            </a:r>
            <a:r>
              <a:rPr kumimoji="0" lang="en-GB" sz="1100" b="0" i="0" u="none" strike="noStrike" kern="0" cap="none" spc="0" normalizeH="0" noProof="0" dirty="0" smtClean="0">
                <a:ln>
                  <a:noFill/>
                </a:ln>
                <a:solidFill>
                  <a:schemeClr val="tx2"/>
                </a:solidFill>
                <a:effectLst/>
                <a:uLnTx/>
                <a:uFillTx/>
                <a:latin typeface="Calibri"/>
                <a:ea typeface="Calibri"/>
                <a:cs typeface="Times New Roman"/>
              </a:rPr>
              <a:t> signs of pain when she moves and sits down</a:t>
            </a:r>
            <a:endParaRPr kumimoji="0" lang="en-GB" sz="1100" b="0" i="0" u="none" strike="noStrike" kern="0" cap="none" spc="0" normalizeH="0" baseline="0" noProof="0" dirty="0" smtClean="0">
              <a:ln>
                <a:noFill/>
              </a:ln>
              <a:solidFill>
                <a:schemeClr val="tx2"/>
              </a:solidFill>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0"/>
              </a:spcAft>
              <a:buClrTx/>
              <a:buSzTx/>
              <a:buFontTx/>
              <a:buNone/>
              <a:tabLst/>
              <a:defRPr/>
            </a:pPr>
            <a:endParaRPr kumimoji="0" lang="en-GB" sz="1100" b="0" i="0" u="none" strike="noStrike" kern="0" cap="none" spc="0" normalizeH="0" baseline="0" noProof="0" dirty="0">
              <a:ln>
                <a:noFill/>
              </a:ln>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FF0000"/>
                </a:solidFill>
                <a:effectLst/>
                <a:uLnTx/>
                <a:uFillTx/>
                <a:latin typeface="Calibri"/>
                <a:ea typeface="Calibri"/>
                <a:cs typeface="Times New Roman"/>
              </a:rPr>
              <a:t>WHY?</a:t>
            </a: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1100" b="0" i="0" u="none" strike="noStrike" kern="0" cap="none" spc="0" normalizeH="0" baseline="0" noProof="0" dirty="0">
                <a:ln>
                  <a:noFill/>
                </a:ln>
                <a:solidFill>
                  <a:sysClr val="window" lastClr="FFFFFF"/>
                </a:solidFill>
                <a:effectLst/>
                <a:uLnTx/>
                <a:uFillTx/>
                <a:latin typeface="Calibri"/>
                <a:ea typeface="Calibri"/>
                <a:cs typeface="Times New Roman"/>
              </a:rPr>
              <a:t> </a:t>
            </a:r>
          </a:p>
        </p:txBody>
      </p:sp>
      <p:sp>
        <p:nvSpPr>
          <p:cNvPr id="13" name="Rectangle 12"/>
          <p:cNvSpPr/>
          <p:nvPr/>
        </p:nvSpPr>
        <p:spPr>
          <a:xfrm>
            <a:off x="460375" y="1076262"/>
            <a:ext cx="3077304" cy="523220"/>
          </a:xfrm>
          <a:prstGeom prst="rect">
            <a:avLst/>
          </a:prstGeom>
        </p:spPr>
        <p:txBody>
          <a:bodyPr wrap="square">
            <a:spAutoFit/>
          </a:bodyPr>
          <a:lstStyle/>
          <a:p>
            <a:pPr lvl="0"/>
            <a:r>
              <a:rPr lang="en-GB" sz="2800" b="1" dirty="0" smtClean="0">
                <a:solidFill>
                  <a:srgbClr val="00FFCC"/>
                </a:solidFill>
              </a:rPr>
              <a:t>Indicators of DVA?</a:t>
            </a:r>
            <a:endParaRPr lang="en-GB" sz="2800" b="1" dirty="0">
              <a:solidFill>
                <a:srgbClr val="00FFCC"/>
              </a:solidFill>
            </a:endParaRPr>
          </a:p>
        </p:txBody>
      </p:sp>
      <p:pic>
        <p:nvPicPr>
          <p:cNvPr id="15" name="Picture 14" descr="cid:image001.png@01D7261F.B803D6E0"/>
          <p:cNvPicPr/>
          <p:nvPr/>
        </p:nvPicPr>
        <p:blipFill>
          <a:blip r:embed="rId5">
            <a:extLst>
              <a:ext uri="{28A0092B-C50C-407E-A947-70E740481C1C}">
                <a14:useLocalDpi xmlns:a14="http://schemas.microsoft.com/office/drawing/2010/main" val="0"/>
              </a:ext>
            </a:extLst>
          </a:blip>
          <a:srcRect/>
          <a:stretch>
            <a:fillRect/>
          </a:stretch>
        </p:blipFill>
        <p:spPr bwMode="auto">
          <a:xfrm>
            <a:off x="6828511" y="-149318"/>
            <a:ext cx="2314575" cy="1600200"/>
          </a:xfrm>
          <a:prstGeom prst="rect">
            <a:avLst/>
          </a:prstGeom>
          <a:noFill/>
          <a:ln>
            <a:noFill/>
          </a:ln>
        </p:spPr>
      </p:pic>
    </p:spTree>
    <p:extLst>
      <p:ext uri="{BB962C8B-B14F-4D97-AF65-F5344CB8AC3E}">
        <p14:creationId xmlns:p14="http://schemas.microsoft.com/office/powerpoint/2010/main" val="327955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143086" cy="6858000"/>
            <a:chOff x="0" y="0"/>
            <a:chExt cx="9143086" cy="6858000"/>
          </a:xfrm>
        </p:grpSpPr>
        <p:pic>
          <p:nvPicPr>
            <p:cNvPr id="2" name="Picture 1" descr="Slide01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3086" cy="6858000"/>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79872" b="96951"/>
            <a:stretch/>
          </p:blipFill>
          <p:spPr bwMode="auto">
            <a:xfrm>
              <a:off x="6097827" y="329610"/>
              <a:ext cx="2684666" cy="4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AutoShape 2" descr="Image result for technology connect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Rounded Rectangular Callout 16"/>
          <p:cNvSpPr/>
          <p:nvPr/>
        </p:nvSpPr>
        <p:spPr>
          <a:xfrm>
            <a:off x="3454775" y="3121701"/>
            <a:ext cx="2488367" cy="1691391"/>
          </a:xfrm>
          <a:prstGeom prst="wedgeRoundRectCallout">
            <a:avLst/>
          </a:prstGeom>
          <a:solidFill>
            <a:srgbClr val="4BACC6">
              <a:lumMod val="60000"/>
              <a:lumOff val="4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chemeClr val="tx2"/>
                </a:solidFill>
                <a:effectLst/>
                <a:uLnTx/>
                <a:uFillTx/>
                <a:latin typeface="Calibri"/>
                <a:ea typeface="Calibri"/>
                <a:cs typeface="Times New Roman"/>
              </a:rPr>
              <a:t>Mary has a black eye. </a:t>
            </a:r>
            <a:r>
              <a:rPr kumimoji="0" lang="en-GB" sz="1100" b="0" i="0" u="none" strike="noStrike" kern="0" cap="none" spc="0" normalizeH="0" baseline="0" noProof="0" dirty="0" smtClean="0">
                <a:ln>
                  <a:noFill/>
                </a:ln>
                <a:solidFill>
                  <a:schemeClr val="tx2"/>
                </a:solidFill>
                <a:effectLst/>
                <a:uLnTx/>
                <a:uFillTx/>
                <a:latin typeface="Calibri"/>
                <a:ea typeface="Calibri"/>
                <a:cs typeface="Times New Roman"/>
              </a:rPr>
              <a:t>Mary</a:t>
            </a:r>
            <a:r>
              <a:rPr kumimoji="0" lang="en-GB" sz="1100" b="0" i="0" u="none" strike="noStrike" kern="0" cap="none" spc="0" normalizeH="0" noProof="0" dirty="0" smtClean="0">
                <a:ln>
                  <a:noFill/>
                </a:ln>
                <a:solidFill>
                  <a:schemeClr val="tx2"/>
                </a:solidFill>
                <a:effectLst/>
                <a:uLnTx/>
                <a:uFillTx/>
                <a:latin typeface="Calibri"/>
                <a:ea typeface="Calibri"/>
                <a:cs typeface="Times New Roman"/>
              </a:rPr>
              <a:t> seems </a:t>
            </a:r>
            <a:r>
              <a:rPr kumimoji="0" lang="en-GB" sz="1100" b="0" i="0" u="none" strike="noStrike" kern="0" cap="none" spc="0" normalizeH="0" baseline="0" noProof="0" dirty="0" smtClean="0">
                <a:ln>
                  <a:noFill/>
                </a:ln>
                <a:solidFill>
                  <a:schemeClr val="tx2"/>
                </a:solidFill>
                <a:effectLst/>
                <a:uLnTx/>
                <a:uFillTx/>
                <a:latin typeface="Calibri"/>
                <a:ea typeface="Calibri"/>
                <a:cs typeface="Times New Roman"/>
              </a:rPr>
              <a:t>scared </a:t>
            </a:r>
            <a:r>
              <a:rPr kumimoji="0" lang="en-GB" sz="1100" b="0" i="0" u="none" strike="noStrike" kern="0" cap="none" spc="0" normalizeH="0" baseline="0" noProof="0" dirty="0">
                <a:ln>
                  <a:noFill/>
                </a:ln>
                <a:solidFill>
                  <a:schemeClr val="tx2"/>
                </a:solidFill>
                <a:effectLst/>
                <a:uLnTx/>
                <a:uFillTx/>
                <a:latin typeface="Calibri"/>
                <a:ea typeface="Calibri"/>
                <a:cs typeface="Times New Roman"/>
              </a:rPr>
              <a:t>of her </a:t>
            </a:r>
            <a:r>
              <a:rPr lang="en-GB" sz="1100" kern="0" dirty="0" smtClean="0">
                <a:solidFill>
                  <a:schemeClr val="tx2"/>
                </a:solidFill>
                <a:latin typeface="Calibri"/>
                <a:ea typeface="Calibri"/>
                <a:cs typeface="Times New Roman"/>
              </a:rPr>
              <a:t>daughter</a:t>
            </a:r>
            <a:r>
              <a:rPr kumimoji="0" lang="en-GB" sz="1100" b="0" i="0" u="none" strike="noStrike" kern="0" cap="none" spc="0" normalizeH="0" baseline="0" noProof="0" dirty="0" smtClean="0">
                <a:ln>
                  <a:noFill/>
                </a:ln>
                <a:effectLst/>
                <a:uLnTx/>
                <a:uFillTx/>
                <a:latin typeface="Calibri"/>
                <a:ea typeface="Calibri"/>
                <a:cs typeface="Times New Roman"/>
              </a:rPr>
              <a:t>.</a:t>
            </a:r>
          </a:p>
          <a:p>
            <a:pPr marL="0" marR="0" lvl="0" indent="0" algn="ctr" defTabSz="914400" eaLnBrk="1" fontAlgn="auto" latinLnBrk="0" hangingPunct="1">
              <a:lnSpc>
                <a:spcPct val="115000"/>
              </a:lnSpc>
              <a:spcBef>
                <a:spcPts val="0"/>
              </a:spcBef>
              <a:spcAft>
                <a:spcPts val="0"/>
              </a:spcAft>
              <a:buClrTx/>
              <a:buSzTx/>
              <a:buFontTx/>
              <a:buNone/>
              <a:tabLst/>
              <a:defRPr/>
            </a:pPr>
            <a:endParaRPr kumimoji="0" lang="en-GB" sz="1100" b="0" i="0" u="none" strike="noStrike" kern="0" cap="none" spc="0" normalizeH="0" baseline="0" noProof="0" dirty="0">
              <a:ln>
                <a:noFill/>
              </a:ln>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FF0000"/>
                </a:solidFill>
                <a:effectLst/>
                <a:uLnTx/>
                <a:uFillTx/>
                <a:latin typeface="Calibri"/>
                <a:ea typeface="Calibri"/>
                <a:cs typeface="Times New Roman"/>
              </a:rPr>
              <a:t>CONSIDER: Domestic abuse through physical violence, coercion and control</a:t>
            </a:r>
            <a:endParaRPr kumimoji="0" lang="en-GB" sz="1100" b="1" i="0" u="none" strike="noStrike" kern="0" cap="none" spc="0" normalizeH="0" baseline="0" noProof="0" dirty="0">
              <a:ln>
                <a:noFill/>
              </a:ln>
              <a:solidFill>
                <a:srgbClr val="FF0000"/>
              </a:solidFill>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1100" b="0" i="0" u="none" strike="noStrike" kern="0" cap="none" spc="0" normalizeH="0" baseline="0" noProof="0" dirty="0">
                <a:ln>
                  <a:noFill/>
                </a:ln>
                <a:solidFill>
                  <a:sysClr val="window" lastClr="FFFFFF"/>
                </a:solidFill>
                <a:effectLst/>
                <a:uLnTx/>
                <a:uFillTx/>
                <a:latin typeface="Calibri"/>
                <a:ea typeface="Calibri"/>
                <a:cs typeface="Times New Roman"/>
              </a:rPr>
              <a:t> </a:t>
            </a:r>
          </a:p>
        </p:txBody>
      </p:sp>
      <p:sp>
        <p:nvSpPr>
          <p:cNvPr id="18" name="Rounded Rectangular Callout 17"/>
          <p:cNvSpPr/>
          <p:nvPr/>
        </p:nvSpPr>
        <p:spPr>
          <a:xfrm>
            <a:off x="668829" y="4514537"/>
            <a:ext cx="2492480" cy="1556479"/>
          </a:xfrm>
          <a:prstGeom prst="wedgeRoundRectCallout">
            <a:avLst/>
          </a:prstGeom>
          <a:solidFill>
            <a:srgbClr val="4BACC6">
              <a:lumMod val="60000"/>
              <a:lumOff val="4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lang="en-GB" sz="1100" kern="0" dirty="0" smtClean="0">
                <a:solidFill>
                  <a:schemeClr val="tx2"/>
                </a:solidFill>
                <a:latin typeface="Calibri"/>
                <a:ea typeface="Calibri"/>
                <a:cs typeface="Times New Roman"/>
              </a:rPr>
              <a:t>Clare’s husband will not allow care/nurse/GP visits</a:t>
            </a:r>
            <a:r>
              <a:rPr kumimoji="0" lang="en-GB" sz="1100" b="0" i="0" u="none" strike="noStrike" kern="0" cap="none" spc="0" normalizeH="0" baseline="0" noProof="0" dirty="0" smtClean="0">
                <a:ln>
                  <a:noFill/>
                </a:ln>
                <a:solidFill>
                  <a:schemeClr val="tx2"/>
                </a:solidFill>
                <a:effectLst/>
                <a:uLnTx/>
                <a:uFillTx/>
                <a:latin typeface="Calibri"/>
                <a:ea typeface="Calibri"/>
                <a:cs typeface="Times New Roman"/>
              </a:rPr>
              <a:t>.</a:t>
            </a:r>
          </a:p>
          <a:p>
            <a:pPr marL="0" marR="0" lvl="0" indent="0" algn="ctr" defTabSz="914400" eaLnBrk="1" fontAlgn="auto" latinLnBrk="0" hangingPunct="1">
              <a:lnSpc>
                <a:spcPct val="115000"/>
              </a:lnSpc>
              <a:spcBef>
                <a:spcPts val="0"/>
              </a:spcBef>
              <a:spcAft>
                <a:spcPts val="0"/>
              </a:spcAft>
              <a:buClrTx/>
              <a:buSzTx/>
              <a:buFontTx/>
              <a:buNone/>
              <a:tabLst/>
              <a:defRPr/>
            </a:pPr>
            <a:endParaRPr kumimoji="0" lang="en-GB" sz="1100" b="0" i="0" u="none" strike="noStrike" kern="0" cap="none" spc="0" normalizeH="0" baseline="0" noProof="0" dirty="0">
              <a:ln>
                <a:noFill/>
              </a:ln>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FF0000"/>
                </a:solidFill>
                <a:effectLst/>
                <a:uLnTx/>
                <a:uFillTx/>
                <a:latin typeface="Calibri"/>
                <a:ea typeface="Calibri"/>
                <a:cs typeface="Times New Roman"/>
              </a:rPr>
              <a:t>CONSIDER: Domestic</a:t>
            </a:r>
            <a:r>
              <a:rPr kumimoji="0" lang="en-GB" sz="1100" b="1" i="0" u="none" strike="noStrike" kern="0" cap="none" spc="0" normalizeH="0" noProof="0" dirty="0" smtClean="0">
                <a:ln>
                  <a:noFill/>
                </a:ln>
                <a:solidFill>
                  <a:srgbClr val="FF0000"/>
                </a:solidFill>
                <a:effectLst/>
                <a:uLnTx/>
                <a:uFillTx/>
                <a:latin typeface="Calibri"/>
                <a:ea typeface="Calibri"/>
                <a:cs typeface="Times New Roman"/>
              </a:rPr>
              <a:t> abuse by control and coercion</a:t>
            </a:r>
            <a:endParaRPr kumimoji="0" lang="en-GB" sz="1100" b="1" i="0" u="none" strike="noStrike" kern="0" cap="none" spc="0" normalizeH="0" baseline="0" noProof="0" dirty="0">
              <a:ln>
                <a:noFill/>
              </a:ln>
              <a:solidFill>
                <a:srgbClr val="FF0000"/>
              </a:solidFill>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1100" b="0" i="0" u="none" strike="noStrike" kern="0" cap="none" spc="0" normalizeH="0" baseline="0" noProof="0" dirty="0">
                <a:ln>
                  <a:noFill/>
                </a:ln>
                <a:solidFill>
                  <a:sysClr val="window" lastClr="FFFFFF"/>
                </a:solidFill>
                <a:effectLst/>
                <a:uLnTx/>
                <a:uFillTx/>
                <a:latin typeface="Calibri"/>
                <a:ea typeface="Calibri"/>
                <a:cs typeface="Times New Roman"/>
              </a:rPr>
              <a:t> </a:t>
            </a:r>
          </a:p>
        </p:txBody>
      </p:sp>
      <p:sp>
        <p:nvSpPr>
          <p:cNvPr id="19" name="Rounded Rectangular Callout 18"/>
          <p:cNvSpPr/>
          <p:nvPr/>
        </p:nvSpPr>
        <p:spPr>
          <a:xfrm>
            <a:off x="6243403" y="1978407"/>
            <a:ext cx="2287322" cy="1571646"/>
          </a:xfrm>
          <a:prstGeom prst="wedgeRoundRectCallout">
            <a:avLst/>
          </a:prstGeom>
          <a:solidFill>
            <a:srgbClr val="4BACC6">
              <a:lumMod val="60000"/>
              <a:lumOff val="4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lang="en-GB" sz="1100" kern="0" dirty="0" smtClean="0">
                <a:solidFill>
                  <a:schemeClr val="tx2"/>
                </a:solidFill>
                <a:latin typeface="Calibri"/>
                <a:ea typeface="Calibri"/>
                <a:cs typeface="Times New Roman"/>
              </a:rPr>
              <a:t>Harry stays in his room and is always in bed. </a:t>
            </a:r>
          </a:p>
          <a:p>
            <a:pPr marL="0" marR="0" lvl="0" indent="0" algn="ctr" defTabSz="914400" eaLnBrk="1" fontAlgn="auto" latinLnBrk="0" hangingPunct="1">
              <a:lnSpc>
                <a:spcPct val="115000"/>
              </a:lnSpc>
              <a:spcBef>
                <a:spcPts val="0"/>
              </a:spcBef>
              <a:spcAft>
                <a:spcPts val="0"/>
              </a:spcAft>
              <a:buClrTx/>
              <a:buSzTx/>
              <a:buFontTx/>
              <a:buNone/>
              <a:tabLst/>
              <a:defRPr/>
            </a:pPr>
            <a:endParaRPr kumimoji="0" lang="en-GB" sz="1100" b="0" i="0" u="none" strike="noStrike" kern="0" cap="none" spc="0" normalizeH="0" baseline="0" noProof="0" dirty="0">
              <a:ln>
                <a:noFill/>
              </a:ln>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FF0000"/>
                </a:solidFill>
                <a:effectLst/>
                <a:uLnTx/>
                <a:uFillTx/>
                <a:latin typeface="Calibri"/>
                <a:ea typeface="Calibri"/>
                <a:cs typeface="Times New Roman"/>
              </a:rPr>
              <a:t>CONSIDER: Domestic</a:t>
            </a:r>
            <a:r>
              <a:rPr kumimoji="0" lang="en-GB" sz="1100" b="1" i="0" u="none" strike="noStrike" kern="0" cap="none" spc="0" normalizeH="0" noProof="0" dirty="0" smtClean="0">
                <a:ln>
                  <a:noFill/>
                </a:ln>
                <a:solidFill>
                  <a:srgbClr val="FF0000"/>
                </a:solidFill>
                <a:effectLst/>
                <a:uLnTx/>
                <a:uFillTx/>
                <a:latin typeface="Calibri"/>
                <a:ea typeface="Calibri"/>
                <a:cs typeface="Times New Roman"/>
              </a:rPr>
              <a:t> </a:t>
            </a:r>
            <a:r>
              <a:rPr lang="en-GB" sz="1100" b="1" kern="0" dirty="0" smtClean="0">
                <a:solidFill>
                  <a:srgbClr val="FF0000"/>
                </a:solidFill>
                <a:latin typeface="Calibri"/>
                <a:ea typeface="Calibri"/>
                <a:cs typeface="Times New Roman"/>
              </a:rPr>
              <a:t>abuse by chemical restraint or enforced isolation</a:t>
            </a:r>
            <a:endParaRPr kumimoji="0" lang="en-GB" sz="1100" b="1" i="0" u="none" strike="noStrike" kern="0" cap="none" spc="0" normalizeH="0" baseline="0" noProof="0" dirty="0">
              <a:ln>
                <a:noFill/>
              </a:ln>
              <a:solidFill>
                <a:srgbClr val="FF0000"/>
              </a:solidFill>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1100" b="0" i="0" u="none" strike="noStrike" kern="0" cap="none" spc="0" normalizeH="0" baseline="0" noProof="0" dirty="0">
                <a:ln>
                  <a:noFill/>
                </a:ln>
                <a:solidFill>
                  <a:sysClr val="window" lastClr="FFFFFF"/>
                </a:solidFill>
                <a:effectLst/>
                <a:uLnTx/>
                <a:uFillTx/>
                <a:latin typeface="Calibri"/>
                <a:ea typeface="Calibri"/>
                <a:cs typeface="Times New Roman"/>
              </a:rPr>
              <a:t> </a:t>
            </a:r>
          </a:p>
        </p:txBody>
      </p:sp>
      <p:sp>
        <p:nvSpPr>
          <p:cNvPr id="20" name="Rounded Rectangular Callout 19"/>
          <p:cNvSpPr/>
          <p:nvPr/>
        </p:nvSpPr>
        <p:spPr>
          <a:xfrm>
            <a:off x="668829" y="1998492"/>
            <a:ext cx="2381212" cy="1551561"/>
          </a:xfrm>
          <a:prstGeom prst="wedgeRoundRectCallout">
            <a:avLst/>
          </a:prstGeom>
          <a:solidFill>
            <a:srgbClr val="4BACC6">
              <a:lumMod val="60000"/>
              <a:lumOff val="4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schemeClr val="tx2"/>
                </a:solidFill>
                <a:effectLst/>
                <a:uLnTx/>
                <a:uFillTx/>
                <a:latin typeface="Calibri"/>
                <a:ea typeface="Calibri"/>
                <a:cs typeface="Times New Roman"/>
              </a:rPr>
              <a:t>John</a:t>
            </a:r>
            <a:r>
              <a:rPr kumimoji="0" lang="en-GB" sz="1100" b="0" i="0" u="none" strike="noStrike" kern="0" cap="none" spc="0" normalizeH="0" noProof="0" dirty="0" smtClean="0">
                <a:ln>
                  <a:noFill/>
                </a:ln>
                <a:solidFill>
                  <a:schemeClr val="tx2"/>
                </a:solidFill>
                <a:effectLst/>
                <a:uLnTx/>
                <a:uFillTx/>
                <a:latin typeface="Calibri"/>
                <a:ea typeface="Calibri"/>
                <a:cs typeface="Times New Roman"/>
              </a:rPr>
              <a:t> has no money, and has no food in his cupboards</a:t>
            </a:r>
            <a:r>
              <a:rPr kumimoji="0" lang="en-GB" sz="1100" b="0" i="0" u="none" strike="noStrike" kern="0" cap="none" spc="0" normalizeH="0" noProof="0" dirty="0" smtClean="0">
                <a:ln>
                  <a:noFill/>
                </a:ln>
                <a:effectLst/>
                <a:uLnTx/>
                <a:uFillTx/>
                <a:latin typeface="Calibri"/>
                <a:ea typeface="Calibri"/>
                <a:cs typeface="Times New Roman"/>
              </a:rPr>
              <a:t>.</a:t>
            </a:r>
          </a:p>
          <a:p>
            <a:pPr marL="0" marR="0" lvl="0" indent="0" algn="ctr" defTabSz="914400" eaLnBrk="1" fontAlgn="auto" latinLnBrk="0" hangingPunct="1">
              <a:lnSpc>
                <a:spcPct val="115000"/>
              </a:lnSpc>
              <a:spcBef>
                <a:spcPts val="0"/>
              </a:spcBef>
              <a:spcAft>
                <a:spcPts val="0"/>
              </a:spcAft>
              <a:buClrTx/>
              <a:buSzTx/>
              <a:buFontTx/>
              <a:buNone/>
              <a:tabLst/>
              <a:defRPr/>
            </a:pPr>
            <a:endParaRPr kumimoji="0" lang="en-GB" sz="1100" b="0" i="0" u="none" strike="noStrike" kern="0" cap="none" spc="0" normalizeH="0" baseline="0" noProof="0" dirty="0">
              <a:ln>
                <a:noFill/>
              </a:ln>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FF0000"/>
                </a:solidFill>
                <a:effectLst/>
                <a:uLnTx/>
                <a:uFillTx/>
                <a:latin typeface="Calibri"/>
                <a:ea typeface="Calibri"/>
                <a:cs typeface="Times New Roman"/>
              </a:rPr>
              <a:t>CONSIDER: Domestic</a:t>
            </a:r>
            <a:r>
              <a:rPr kumimoji="0" lang="en-GB" sz="1100" b="1" i="0" u="none" strike="noStrike" kern="0" cap="none" spc="0" normalizeH="0" noProof="0" dirty="0" smtClean="0">
                <a:ln>
                  <a:noFill/>
                </a:ln>
                <a:solidFill>
                  <a:srgbClr val="FF0000"/>
                </a:solidFill>
                <a:effectLst/>
                <a:uLnTx/>
                <a:uFillTx/>
                <a:latin typeface="Calibri"/>
                <a:ea typeface="Calibri"/>
                <a:cs typeface="Times New Roman"/>
              </a:rPr>
              <a:t> abuse by controlling finances and neglect</a:t>
            </a:r>
            <a:endParaRPr kumimoji="0" lang="en-GB" sz="1100" b="1" i="0" u="none" strike="noStrike" kern="0" cap="none" spc="0" normalizeH="0" baseline="0" noProof="0" dirty="0">
              <a:ln>
                <a:noFill/>
              </a:ln>
              <a:solidFill>
                <a:srgbClr val="FF0000"/>
              </a:solidFill>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1100" b="0" i="0" u="none" strike="noStrike" kern="0" cap="none" spc="0" normalizeH="0" baseline="0" noProof="0" dirty="0">
                <a:ln>
                  <a:noFill/>
                </a:ln>
                <a:solidFill>
                  <a:sysClr val="window" lastClr="FFFFFF"/>
                </a:solidFill>
                <a:effectLst/>
                <a:uLnTx/>
                <a:uFillTx/>
                <a:latin typeface="Calibri"/>
                <a:ea typeface="Calibri"/>
                <a:cs typeface="Times New Roman"/>
              </a:rPr>
              <a:t> </a:t>
            </a:r>
          </a:p>
        </p:txBody>
      </p:sp>
      <p:sp>
        <p:nvSpPr>
          <p:cNvPr id="21" name="Rounded Rectangular Callout 20"/>
          <p:cNvSpPr/>
          <p:nvPr/>
        </p:nvSpPr>
        <p:spPr>
          <a:xfrm>
            <a:off x="6243403" y="4514536"/>
            <a:ext cx="2293495" cy="1623936"/>
          </a:xfrm>
          <a:prstGeom prst="wedgeRoundRectCallout">
            <a:avLst/>
          </a:prstGeom>
          <a:solidFill>
            <a:srgbClr val="4BACC6">
              <a:lumMod val="60000"/>
              <a:lumOff val="4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schemeClr val="tx2"/>
                </a:solidFill>
                <a:effectLst/>
                <a:uLnTx/>
                <a:uFillTx/>
                <a:latin typeface="Calibri"/>
                <a:ea typeface="Calibri"/>
                <a:cs typeface="Times New Roman"/>
              </a:rPr>
              <a:t>Jenny is showing</a:t>
            </a:r>
            <a:r>
              <a:rPr kumimoji="0" lang="en-GB" sz="1100" b="0" i="0" u="none" strike="noStrike" kern="0" cap="none" spc="0" normalizeH="0" noProof="0" dirty="0" smtClean="0">
                <a:ln>
                  <a:noFill/>
                </a:ln>
                <a:solidFill>
                  <a:schemeClr val="tx2"/>
                </a:solidFill>
                <a:effectLst/>
                <a:uLnTx/>
                <a:uFillTx/>
                <a:latin typeface="Calibri"/>
                <a:ea typeface="Calibri"/>
                <a:cs typeface="Times New Roman"/>
              </a:rPr>
              <a:t> signs of pain when she moves and sits down</a:t>
            </a:r>
            <a:endParaRPr kumimoji="0" lang="en-GB" sz="1100" b="0" i="0" u="none" strike="noStrike" kern="0" cap="none" spc="0" normalizeH="0" baseline="0" noProof="0" dirty="0" smtClean="0">
              <a:ln>
                <a:noFill/>
              </a:ln>
              <a:solidFill>
                <a:schemeClr val="tx2"/>
              </a:solidFill>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0"/>
              </a:spcAft>
              <a:buClrTx/>
              <a:buSzTx/>
              <a:buFontTx/>
              <a:buNone/>
              <a:tabLst/>
              <a:defRPr/>
            </a:pPr>
            <a:endParaRPr kumimoji="0" lang="en-GB" sz="1100" b="0" i="0" u="none" strike="noStrike" kern="0" cap="none" spc="0" normalizeH="0" baseline="0" noProof="0" dirty="0">
              <a:ln>
                <a:noFill/>
              </a:ln>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srgbClr val="FF0000"/>
                </a:solidFill>
                <a:effectLst/>
                <a:uLnTx/>
                <a:uFillTx/>
                <a:latin typeface="Calibri"/>
                <a:ea typeface="Calibri"/>
                <a:cs typeface="Times New Roman"/>
              </a:rPr>
              <a:t>CONSIDER: Domestic</a:t>
            </a:r>
            <a:r>
              <a:rPr kumimoji="0" lang="en-GB" sz="1100" b="1" i="0" u="none" strike="noStrike" kern="0" cap="none" spc="0" normalizeH="0" noProof="0" dirty="0" smtClean="0">
                <a:ln>
                  <a:noFill/>
                </a:ln>
                <a:solidFill>
                  <a:srgbClr val="FF0000"/>
                </a:solidFill>
                <a:effectLst/>
                <a:uLnTx/>
                <a:uFillTx/>
                <a:latin typeface="Calibri"/>
                <a:ea typeface="Calibri"/>
                <a:cs typeface="Times New Roman"/>
              </a:rPr>
              <a:t> violence by s</a:t>
            </a:r>
            <a:r>
              <a:rPr kumimoji="0" lang="en-GB" sz="1100" b="1" i="0" u="none" strike="noStrike" kern="0" cap="none" spc="0" normalizeH="0" baseline="0" noProof="0" dirty="0" smtClean="0">
                <a:ln>
                  <a:noFill/>
                </a:ln>
                <a:solidFill>
                  <a:srgbClr val="FF0000"/>
                </a:solidFill>
                <a:effectLst/>
                <a:uLnTx/>
                <a:uFillTx/>
                <a:latin typeface="Calibri"/>
                <a:ea typeface="Calibri"/>
                <a:cs typeface="Times New Roman"/>
              </a:rPr>
              <a:t>exual assault/rape</a:t>
            </a:r>
            <a:endParaRPr kumimoji="0" lang="en-GB" sz="1100" b="1" i="0" u="none" strike="noStrike" kern="0" cap="none" spc="0" normalizeH="0" baseline="0" noProof="0" dirty="0">
              <a:ln>
                <a:noFill/>
              </a:ln>
              <a:solidFill>
                <a:srgbClr val="FF0000"/>
              </a:solidFill>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1100" b="0" i="0" u="none" strike="noStrike" kern="0" cap="none" spc="0" normalizeH="0" baseline="0" noProof="0" dirty="0">
                <a:ln>
                  <a:noFill/>
                </a:ln>
                <a:solidFill>
                  <a:sysClr val="window" lastClr="FFFFFF"/>
                </a:solidFill>
                <a:effectLst/>
                <a:uLnTx/>
                <a:uFillTx/>
                <a:latin typeface="Calibri"/>
                <a:ea typeface="Calibri"/>
                <a:cs typeface="Times New Roman"/>
              </a:rPr>
              <a:t> </a:t>
            </a:r>
          </a:p>
        </p:txBody>
      </p:sp>
      <p:sp>
        <p:nvSpPr>
          <p:cNvPr id="13" name="Rectangle 12"/>
          <p:cNvSpPr/>
          <p:nvPr/>
        </p:nvSpPr>
        <p:spPr>
          <a:xfrm>
            <a:off x="460375" y="1076262"/>
            <a:ext cx="3077304" cy="523220"/>
          </a:xfrm>
          <a:prstGeom prst="rect">
            <a:avLst/>
          </a:prstGeom>
        </p:spPr>
        <p:txBody>
          <a:bodyPr wrap="square">
            <a:spAutoFit/>
          </a:bodyPr>
          <a:lstStyle/>
          <a:p>
            <a:pPr lvl="0"/>
            <a:r>
              <a:rPr lang="en-GB" sz="2800" b="1" dirty="0" smtClean="0">
                <a:solidFill>
                  <a:srgbClr val="00FFCC"/>
                </a:solidFill>
              </a:rPr>
              <a:t>Indicators of DVA</a:t>
            </a:r>
            <a:endParaRPr lang="en-GB" sz="2800" b="1" dirty="0">
              <a:solidFill>
                <a:srgbClr val="00FFCC"/>
              </a:solidFill>
            </a:endParaRPr>
          </a:p>
        </p:txBody>
      </p:sp>
      <p:pic>
        <p:nvPicPr>
          <p:cNvPr id="14" name="Picture 13" descr="cid:image001.png@01D7261F.B803D6E0"/>
          <p:cNvPicPr/>
          <p:nvPr/>
        </p:nvPicPr>
        <p:blipFill>
          <a:blip r:embed="rId5">
            <a:extLst>
              <a:ext uri="{28A0092B-C50C-407E-A947-70E740481C1C}">
                <a14:useLocalDpi xmlns:a14="http://schemas.microsoft.com/office/drawing/2010/main" val="0"/>
              </a:ext>
            </a:extLst>
          </a:blip>
          <a:srcRect/>
          <a:stretch>
            <a:fillRect/>
          </a:stretch>
        </p:blipFill>
        <p:spPr bwMode="auto">
          <a:xfrm>
            <a:off x="6829425" y="-144463"/>
            <a:ext cx="2314575" cy="1600200"/>
          </a:xfrm>
          <a:prstGeom prst="rect">
            <a:avLst/>
          </a:prstGeom>
          <a:noFill/>
          <a:ln>
            <a:noFill/>
          </a:ln>
        </p:spPr>
      </p:pic>
    </p:spTree>
    <p:extLst>
      <p:ext uri="{BB962C8B-B14F-4D97-AF65-F5344CB8AC3E}">
        <p14:creationId xmlns:p14="http://schemas.microsoft.com/office/powerpoint/2010/main" val="1821131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143086" cy="6858000"/>
            <a:chOff x="0" y="0"/>
            <a:chExt cx="9143086" cy="6858000"/>
          </a:xfrm>
        </p:grpSpPr>
        <p:pic>
          <p:nvPicPr>
            <p:cNvPr id="2" name="Picture 1" descr="Slide01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3086" cy="6858000"/>
            </a:xfrm>
            <a:prstGeom prst="rect">
              <a:avLst/>
            </a:prstGeom>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79872" b="96951"/>
            <a:stretch/>
          </p:blipFill>
          <p:spPr bwMode="auto">
            <a:xfrm>
              <a:off x="6097827" y="329610"/>
              <a:ext cx="2684666" cy="4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AutoShape 2" descr="Image result for technology connect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460375" y="1085038"/>
            <a:ext cx="2984574" cy="461665"/>
          </a:xfrm>
          <a:prstGeom prst="rect">
            <a:avLst/>
          </a:prstGeom>
          <a:noFill/>
        </p:spPr>
        <p:txBody>
          <a:bodyPr wrap="square" rtlCol="0">
            <a:spAutoFit/>
          </a:bodyPr>
          <a:lstStyle/>
          <a:p>
            <a:r>
              <a:rPr lang="en-GB" sz="2400" b="1" dirty="0" smtClean="0">
                <a:solidFill>
                  <a:srgbClr val="00FFCC"/>
                </a:solidFill>
              </a:rPr>
              <a:t>Questions</a:t>
            </a:r>
            <a:endParaRPr lang="en-GB" sz="2400" b="1" dirty="0">
              <a:solidFill>
                <a:srgbClr val="00FFCC"/>
              </a:solidFill>
            </a:endParaRPr>
          </a:p>
        </p:txBody>
      </p:sp>
      <p:pic>
        <p:nvPicPr>
          <p:cNvPr id="8" name="Picture 7" descr="Screen Shot 2017-07-18 at 15.46.42.png"/>
          <p:cNvPicPr>
            <a:picLocks noChangeAspect="1"/>
          </p:cNvPicPr>
          <p:nvPr/>
        </p:nvPicPr>
        <p:blipFill rotWithShape="1">
          <a:blip r:embed="rId4" cstate="email">
            <a:clrChange>
              <a:clrFrom>
                <a:srgbClr val="DFFDFE"/>
              </a:clrFrom>
              <a:clrTo>
                <a:srgbClr val="DFFDFE">
                  <a:alpha val="0"/>
                </a:srgbClr>
              </a:clrTo>
            </a:clrChange>
            <a:extLst>
              <a:ext uri="{28A0092B-C50C-407E-A947-70E740481C1C}">
                <a14:useLocalDpi xmlns:a14="http://schemas.microsoft.com/office/drawing/2010/main"/>
              </a:ext>
            </a:extLst>
          </a:blip>
          <a:srcRect/>
          <a:stretch/>
        </p:blipFill>
        <p:spPr>
          <a:xfrm>
            <a:off x="1426000" y="1759171"/>
            <a:ext cx="6291083" cy="4517096"/>
          </a:xfrm>
          <a:prstGeom prst="rect">
            <a:avLst/>
          </a:prstGeom>
        </p:spPr>
      </p:pic>
      <p:pic>
        <p:nvPicPr>
          <p:cNvPr id="10" name="Picture 9" descr="cid:image001.png@01D7261F.B803D6E0"/>
          <p:cNvPicPr/>
          <p:nvPr/>
        </p:nvPicPr>
        <p:blipFill>
          <a:blip r:embed="rId5">
            <a:extLst>
              <a:ext uri="{28A0092B-C50C-407E-A947-70E740481C1C}">
                <a14:useLocalDpi xmlns:a14="http://schemas.microsoft.com/office/drawing/2010/main" val="0"/>
              </a:ext>
            </a:extLst>
          </a:blip>
          <a:srcRect/>
          <a:stretch>
            <a:fillRect/>
          </a:stretch>
        </p:blipFill>
        <p:spPr bwMode="auto">
          <a:xfrm>
            <a:off x="6829425" y="-204985"/>
            <a:ext cx="2314575" cy="1600200"/>
          </a:xfrm>
          <a:prstGeom prst="rect">
            <a:avLst/>
          </a:prstGeom>
          <a:noFill/>
          <a:ln>
            <a:noFill/>
          </a:ln>
        </p:spPr>
      </p:pic>
    </p:spTree>
    <p:extLst>
      <p:ext uri="{BB962C8B-B14F-4D97-AF65-F5344CB8AC3E}">
        <p14:creationId xmlns:p14="http://schemas.microsoft.com/office/powerpoint/2010/main" val="307502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143086" cy="6858000"/>
            <a:chOff x="0" y="0"/>
            <a:chExt cx="9143086" cy="6858000"/>
          </a:xfrm>
        </p:grpSpPr>
        <p:pic>
          <p:nvPicPr>
            <p:cNvPr id="2" name="Picture 1" descr="Slide01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3086" cy="6858000"/>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79872" b="96951"/>
            <a:stretch/>
          </p:blipFill>
          <p:spPr bwMode="auto">
            <a:xfrm>
              <a:off x="6097827" y="329610"/>
              <a:ext cx="2684666" cy="4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AutoShape 2" descr="Image result for technology connect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346074" y="1068546"/>
            <a:ext cx="3197225" cy="523220"/>
          </a:xfrm>
          <a:prstGeom prst="rect">
            <a:avLst/>
          </a:prstGeom>
          <a:noFill/>
        </p:spPr>
        <p:txBody>
          <a:bodyPr wrap="square" rtlCol="0">
            <a:spAutoFit/>
          </a:bodyPr>
          <a:lstStyle/>
          <a:p>
            <a:r>
              <a:rPr lang="en-GB" sz="2800" b="1" dirty="0" smtClean="0">
                <a:solidFill>
                  <a:srgbClr val="00FFCC"/>
                </a:solidFill>
              </a:rPr>
              <a:t>References/Links</a:t>
            </a:r>
            <a:endParaRPr lang="en-GB" sz="2800" b="1" dirty="0">
              <a:solidFill>
                <a:srgbClr val="00FFCC"/>
              </a:solidFill>
            </a:endParaRPr>
          </a:p>
        </p:txBody>
      </p:sp>
      <p:sp>
        <p:nvSpPr>
          <p:cNvPr id="7" name="TextBox 6"/>
          <p:cNvSpPr txBox="1"/>
          <p:nvPr/>
        </p:nvSpPr>
        <p:spPr>
          <a:xfrm>
            <a:off x="520335" y="1599261"/>
            <a:ext cx="8076524" cy="4764381"/>
          </a:xfrm>
          <a:prstGeom prst="rect">
            <a:avLst/>
          </a:prstGeom>
          <a:noFill/>
        </p:spPr>
        <p:txBody>
          <a:bodyPr wrap="square" rtlCol="0">
            <a:spAutoFit/>
          </a:bodyPr>
          <a:lstStyle/>
          <a:p>
            <a:pPr>
              <a:lnSpc>
                <a:spcPct val="115000"/>
              </a:lnSpc>
              <a:spcAft>
                <a:spcPts val="0"/>
              </a:spcAft>
            </a:pPr>
            <a:r>
              <a:rPr lang="en-GB" sz="1200" dirty="0" err="1" smtClean="0">
                <a:solidFill>
                  <a:schemeClr val="tx2"/>
                </a:solidFill>
                <a:latin typeface="Arial" panose="020B0604020202020204" pitchFamily="34" charset="0"/>
                <a:ea typeface="Calibri"/>
                <a:cs typeface="Arial" panose="020B0604020202020204" pitchFamily="34" charset="0"/>
              </a:rPr>
              <a:t>Braye</a:t>
            </a:r>
            <a:r>
              <a:rPr lang="en-GB" sz="1200" dirty="0">
                <a:solidFill>
                  <a:schemeClr val="tx2"/>
                </a:solidFill>
                <a:latin typeface="Arial" panose="020B0604020202020204" pitchFamily="34" charset="0"/>
                <a:ea typeface="Calibri"/>
                <a:cs typeface="Arial" panose="020B0604020202020204" pitchFamily="34" charset="0"/>
              </a:rPr>
              <a:t>, Suzy &amp; Orr, David &amp; Preston-Shoot, Michael. (2015). Serious case review findings on the challenges of self-neglect: Indicators for good practice. The Journal of Adult Protection. 17. 75-87. </a:t>
            </a:r>
            <a:r>
              <a:rPr lang="en-GB" sz="1200" dirty="0" smtClean="0">
                <a:solidFill>
                  <a:schemeClr val="tx2"/>
                </a:solidFill>
                <a:latin typeface="Arial" panose="020B0604020202020204" pitchFamily="34" charset="0"/>
                <a:ea typeface="Calibri"/>
                <a:cs typeface="Arial" panose="020B0604020202020204" pitchFamily="34" charset="0"/>
              </a:rPr>
              <a:t>10.1108/JAP-05-2014-0015</a:t>
            </a:r>
            <a:r>
              <a:rPr lang="en-GB" sz="1200" dirty="0" smtClean="0">
                <a:solidFill>
                  <a:srgbClr val="42403F"/>
                </a:solidFill>
                <a:latin typeface="Arial" panose="020B0604020202020204" pitchFamily="34" charset="0"/>
                <a:ea typeface="Calibri"/>
                <a:cs typeface="Arial" panose="020B0604020202020204" pitchFamily="34" charset="0"/>
              </a:rPr>
              <a:t>. </a:t>
            </a:r>
            <a:r>
              <a:rPr lang="en-GB" sz="1200" dirty="0" smtClean="0">
                <a:solidFill>
                  <a:srgbClr val="42403F"/>
                </a:solidFill>
                <a:latin typeface="Arial" panose="020B0604020202020204" pitchFamily="34" charset="0"/>
                <a:ea typeface="Calibri"/>
                <a:cs typeface="Arial" panose="020B0604020202020204" pitchFamily="34" charset="0"/>
                <a:hlinkClick r:id="rId5"/>
              </a:rPr>
              <a:t>https</a:t>
            </a:r>
            <a:r>
              <a:rPr lang="en-GB" sz="1200" dirty="0">
                <a:solidFill>
                  <a:srgbClr val="42403F"/>
                </a:solidFill>
                <a:latin typeface="Arial" panose="020B0604020202020204" pitchFamily="34" charset="0"/>
                <a:ea typeface="Calibri"/>
                <a:cs typeface="Arial" panose="020B0604020202020204" pitchFamily="34" charset="0"/>
                <a:hlinkClick r:id="rId5"/>
              </a:rPr>
              <a:t>://</a:t>
            </a:r>
            <a:r>
              <a:rPr lang="en-GB" sz="1200" dirty="0" smtClean="0">
                <a:solidFill>
                  <a:srgbClr val="42403F"/>
                </a:solidFill>
                <a:latin typeface="Arial" panose="020B0604020202020204" pitchFamily="34" charset="0"/>
                <a:ea typeface="Calibri"/>
                <a:cs typeface="Arial" panose="020B0604020202020204" pitchFamily="34" charset="0"/>
                <a:hlinkClick r:id="rId5"/>
              </a:rPr>
              <a:t>www.researchgate.net/publication/275248376_Serious_case_review_findings_on_the_challenges_of_self-neglect_Indicators_for_good_practice</a:t>
            </a:r>
            <a:r>
              <a:rPr lang="en-GB" sz="1200" dirty="0" smtClean="0">
                <a:solidFill>
                  <a:srgbClr val="42403F"/>
                </a:solidFill>
                <a:latin typeface="Arial" panose="020B0604020202020204" pitchFamily="34" charset="0"/>
                <a:ea typeface="Calibri"/>
                <a:cs typeface="Arial" panose="020B0604020202020204" pitchFamily="34" charset="0"/>
              </a:rPr>
              <a:t> </a:t>
            </a:r>
          </a:p>
          <a:p>
            <a:pPr>
              <a:lnSpc>
                <a:spcPct val="115000"/>
              </a:lnSpc>
              <a:spcAft>
                <a:spcPts val="0"/>
              </a:spcAft>
            </a:pPr>
            <a:endParaRPr lang="en-GB" sz="1200" dirty="0" smtClean="0">
              <a:solidFill>
                <a:srgbClr val="42403F"/>
              </a:solidFill>
              <a:latin typeface="Arial" panose="020B0604020202020204" pitchFamily="34" charset="0"/>
              <a:ea typeface="Calibri"/>
              <a:cs typeface="Arial" panose="020B0604020202020204" pitchFamily="34" charset="0"/>
            </a:endParaRPr>
          </a:p>
          <a:p>
            <a:pPr>
              <a:lnSpc>
                <a:spcPct val="115000"/>
              </a:lnSpc>
              <a:spcAft>
                <a:spcPts val="0"/>
              </a:spcAft>
            </a:pPr>
            <a:r>
              <a:rPr lang="en-GB" sz="1200" dirty="0" smtClean="0">
                <a:solidFill>
                  <a:schemeClr val="tx2"/>
                </a:solidFill>
                <a:latin typeface="Arial" panose="020B0604020202020204" pitchFamily="34" charset="0"/>
                <a:ea typeface="Calibri"/>
                <a:cs typeface="Arial" panose="020B0604020202020204" pitchFamily="34" charset="0"/>
              </a:rPr>
              <a:t>Bows</a:t>
            </a:r>
            <a:r>
              <a:rPr lang="en-GB" sz="1200" dirty="0">
                <a:solidFill>
                  <a:schemeClr val="tx2"/>
                </a:solidFill>
                <a:latin typeface="Arial" panose="020B0604020202020204" pitchFamily="34" charset="0"/>
                <a:ea typeface="Calibri"/>
                <a:cs typeface="Arial" panose="020B0604020202020204" pitchFamily="34" charset="0"/>
              </a:rPr>
              <a:t>, H. (2018) ‘Domestic Homicide of Older People (2010-2015): A comparative analysis of intimate-partner homicide and parricide cases in the UK’. British Journal of Social Work, 49(5), 1234-1253. Available from: </a:t>
            </a:r>
            <a:r>
              <a:rPr lang="en-GB" sz="1200" dirty="0">
                <a:solidFill>
                  <a:srgbClr val="42403F"/>
                </a:solidFill>
                <a:latin typeface="Arial" panose="020B0604020202020204" pitchFamily="34" charset="0"/>
                <a:ea typeface="Calibri"/>
                <a:cs typeface="Arial" panose="020B0604020202020204" pitchFamily="34" charset="0"/>
                <a:hlinkClick r:id="rId6"/>
              </a:rPr>
              <a:t>https://</a:t>
            </a:r>
            <a:r>
              <a:rPr lang="en-GB" sz="1200" dirty="0" smtClean="0">
                <a:solidFill>
                  <a:srgbClr val="42403F"/>
                </a:solidFill>
                <a:latin typeface="Arial" panose="020B0604020202020204" pitchFamily="34" charset="0"/>
                <a:ea typeface="Calibri"/>
                <a:cs typeface="Arial" panose="020B0604020202020204" pitchFamily="34" charset="0"/>
                <a:hlinkClick r:id="rId6"/>
              </a:rPr>
              <a:t>doi.org/10.1093/bjsw/bcy108</a:t>
            </a:r>
            <a:r>
              <a:rPr lang="en-GB" sz="1200" dirty="0" smtClean="0">
                <a:solidFill>
                  <a:srgbClr val="42403F"/>
                </a:solidFill>
                <a:latin typeface="Arial" panose="020B0604020202020204" pitchFamily="34" charset="0"/>
                <a:ea typeface="Calibri"/>
                <a:cs typeface="Arial" panose="020B0604020202020204" pitchFamily="34" charset="0"/>
              </a:rPr>
              <a:t> </a:t>
            </a:r>
          </a:p>
          <a:p>
            <a:pPr>
              <a:lnSpc>
                <a:spcPct val="115000"/>
              </a:lnSpc>
              <a:spcAft>
                <a:spcPts val="0"/>
              </a:spcAft>
            </a:pPr>
            <a:endParaRPr lang="en-GB" sz="1200" dirty="0">
              <a:solidFill>
                <a:srgbClr val="42403F"/>
              </a:solidFill>
              <a:latin typeface="Arial" panose="020B0604020202020204" pitchFamily="34" charset="0"/>
              <a:ea typeface="Calibri"/>
              <a:cs typeface="Arial" panose="020B0604020202020204" pitchFamily="34" charset="0"/>
            </a:endParaRPr>
          </a:p>
          <a:p>
            <a:pPr>
              <a:lnSpc>
                <a:spcPct val="115000"/>
              </a:lnSpc>
              <a:spcAft>
                <a:spcPts val="0"/>
              </a:spcAft>
            </a:pPr>
            <a:r>
              <a:rPr lang="en-GB" sz="1200" dirty="0">
                <a:solidFill>
                  <a:schemeClr val="tx2"/>
                </a:solidFill>
                <a:latin typeface="Arial" panose="020B0604020202020204" pitchFamily="34" charset="0"/>
                <a:ea typeface="Calibri"/>
                <a:cs typeface="Arial" panose="020B0604020202020204" pitchFamily="34" charset="0"/>
              </a:rPr>
              <a:t>Bows, H. (2017) ‘Practitioner views on the impacts, challenges and barriers in supporting older survivors of sexual violence’. Violence Against Women, 24(9), 1070-1090. Available from: </a:t>
            </a:r>
            <a:r>
              <a:rPr lang="en-GB" sz="1200" dirty="0">
                <a:solidFill>
                  <a:srgbClr val="42403F"/>
                </a:solidFill>
                <a:latin typeface="Arial" panose="020B0604020202020204" pitchFamily="34" charset="0"/>
                <a:ea typeface="Calibri"/>
                <a:cs typeface="Arial" panose="020B0604020202020204" pitchFamily="34" charset="0"/>
                <a:hlinkClick r:id="rId7"/>
              </a:rPr>
              <a:t>http://</a:t>
            </a:r>
            <a:r>
              <a:rPr lang="en-GB" sz="1200" dirty="0" smtClean="0">
                <a:solidFill>
                  <a:srgbClr val="42403F"/>
                </a:solidFill>
                <a:latin typeface="Arial" panose="020B0604020202020204" pitchFamily="34" charset="0"/>
                <a:ea typeface="Calibri"/>
                <a:cs typeface="Arial" panose="020B0604020202020204" pitchFamily="34" charset="0"/>
                <a:hlinkClick r:id="rId7"/>
              </a:rPr>
              <a:t>journals.sagepub.com/doi/full/10.1177/1077801217732348</a:t>
            </a:r>
            <a:endParaRPr lang="en-GB" sz="1200" dirty="0" smtClean="0">
              <a:solidFill>
                <a:srgbClr val="42403F"/>
              </a:solidFill>
              <a:latin typeface="Arial" panose="020B0604020202020204" pitchFamily="34" charset="0"/>
              <a:ea typeface="Calibri"/>
              <a:cs typeface="Arial" panose="020B0604020202020204" pitchFamily="34" charset="0"/>
            </a:endParaRPr>
          </a:p>
          <a:p>
            <a:pPr>
              <a:lnSpc>
                <a:spcPct val="115000"/>
              </a:lnSpc>
              <a:spcAft>
                <a:spcPts val="0"/>
              </a:spcAft>
            </a:pPr>
            <a:endParaRPr lang="en-GB" sz="1200" dirty="0">
              <a:solidFill>
                <a:srgbClr val="42403F"/>
              </a:solidFill>
              <a:latin typeface="Arial" panose="020B0604020202020204" pitchFamily="34" charset="0"/>
              <a:ea typeface="Calibri"/>
              <a:cs typeface="Arial" panose="020B0604020202020204" pitchFamily="34" charset="0"/>
            </a:endParaRPr>
          </a:p>
          <a:p>
            <a:pPr>
              <a:lnSpc>
                <a:spcPct val="115000"/>
              </a:lnSpc>
              <a:spcAft>
                <a:spcPts val="0"/>
              </a:spcAft>
            </a:pPr>
            <a:r>
              <a:rPr lang="en-GB" sz="1200" dirty="0">
                <a:solidFill>
                  <a:schemeClr val="tx2"/>
                </a:solidFill>
                <a:latin typeface="Arial" panose="020B0604020202020204" pitchFamily="34" charset="0"/>
                <a:ea typeface="Calibri"/>
                <a:cs typeface="Arial" panose="020B0604020202020204" pitchFamily="34" charset="0"/>
              </a:rPr>
              <a:t>Bows, H. and </a:t>
            </a:r>
            <a:r>
              <a:rPr lang="en-GB" sz="1200" dirty="0" err="1">
                <a:solidFill>
                  <a:schemeClr val="tx2"/>
                </a:solidFill>
                <a:latin typeface="Arial" panose="020B0604020202020204" pitchFamily="34" charset="0"/>
                <a:ea typeface="Calibri"/>
                <a:cs typeface="Arial" panose="020B0604020202020204" pitchFamily="34" charset="0"/>
              </a:rPr>
              <a:t>Westmarland</a:t>
            </a:r>
            <a:r>
              <a:rPr lang="en-GB" sz="1200" dirty="0">
                <a:solidFill>
                  <a:schemeClr val="tx2"/>
                </a:solidFill>
                <a:latin typeface="Arial" panose="020B0604020202020204" pitchFamily="34" charset="0"/>
                <a:ea typeface="Calibri"/>
                <a:cs typeface="Arial" panose="020B0604020202020204" pitchFamily="34" charset="0"/>
              </a:rPr>
              <a:t>, N. (2017) ‘Rape of Older People In The United Kingdom: Challenging The ‘Real Rape’ Stereotype. British Journal of Criminology, 57(1), 1-17. Available from: </a:t>
            </a:r>
            <a:r>
              <a:rPr lang="en-GB" sz="1200" dirty="0">
                <a:solidFill>
                  <a:srgbClr val="42403F"/>
                </a:solidFill>
                <a:latin typeface="Arial" panose="020B0604020202020204" pitchFamily="34" charset="0"/>
                <a:ea typeface="Calibri"/>
                <a:cs typeface="Arial" panose="020B0604020202020204" pitchFamily="34" charset="0"/>
                <a:hlinkClick r:id="rId8"/>
              </a:rPr>
              <a:t>http://</a:t>
            </a:r>
            <a:r>
              <a:rPr lang="en-GB" sz="1200" dirty="0" smtClean="0">
                <a:solidFill>
                  <a:srgbClr val="42403F"/>
                </a:solidFill>
                <a:latin typeface="Arial" panose="020B0604020202020204" pitchFamily="34" charset="0"/>
                <a:ea typeface="Calibri"/>
                <a:cs typeface="Arial" panose="020B0604020202020204" pitchFamily="34" charset="0"/>
                <a:hlinkClick r:id="rId8"/>
              </a:rPr>
              <a:t>bjc.oxfordjournals.org/content/early/2015/11/24/bjc.azv116.full</a:t>
            </a:r>
            <a:endParaRPr lang="en-GB" sz="1200" dirty="0" smtClean="0">
              <a:solidFill>
                <a:srgbClr val="42403F"/>
              </a:solidFill>
              <a:latin typeface="Arial" panose="020B0604020202020204" pitchFamily="34" charset="0"/>
              <a:ea typeface="Calibri"/>
              <a:cs typeface="Arial" panose="020B0604020202020204" pitchFamily="34" charset="0"/>
            </a:endParaRPr>
          </a:p>
          <a:p>
            <a:pPr>
              <a:lnSpc>
                <a:spcPct val="115000"/>
              </a:lnSpc>
              <a:spcAft>
                <a:spcPts val="0"/>
              </a:spcAft>
            </a:pPr>
            <a:endParaRPr lang="en-GB" sz="1200" dirty="0">
              <a:solidFill>
                <a:srgbClr val="42403F"/>
              </a:solidFill>
              <a:latin typeface="Arial" panose="020B0604020202020204" pitchFamily="34" charset="0"/>
              <a:ea typeface="Calibri"/>
              <a:cs typeface="Arial" panose="020B0604020202020204" pitchFamily="34" charset="0"/>
            </a:endParaRPr>
          </a:p>
          <a:p>
            <a:pPr>
              <a:lnSpc>
                <a:spcPct val="115000"/>
              </a:lnSpc>
              <a:spcAft>
                <a:spcPts val="0"/>
              </a:spcAft>
            </a:pPr>
            <a:r>
              <a:rPr lang="en-GB" sz="1200" dirty="0" smtClean="0">
                <a:solidFill>
                  <a:schemeClr val="tx2"/>
                </a:solidFill>
                <a:latin typeface="Arial" panose="020B0604020202020204" pitchFamily="34" charset="0"/>
                <a:ea typeface="Calibri"/>
                <a:cs typeface="Arial" panose="020B0604020202020204" pitchFamily="34" charset="0"/>
              </a:rPr>
              <a:t>Yon, Y.; </a:t>
            </a:r>
            <a:r>
              <a:rPr lang="en-GB" sz="1200" dirty="0" err="1" smtClean="0">
                <a:solidFill>
                  <a:schemeClr val="tx2"/>
                </a:solidFill>
                <a:latin typeface="Arial" panose="020B0604020202020204" pitchFamily="34" charset="0"/>
                <a:ea typeface="Calibri"/>
                <a:cs typeface="Arial" panose="020B0604020202020204" pitchFamily="34" charset="0"/>
              </a:rPr>
              <a:t>Mikton</a:t>
            </a:r>
            <a:r>
              <a:rPr lang="en-GB" sz="1200" dirty="0" smtClean="0">
                <a:solidFill>
                  <a:schemeClr val="tx2"/>
                </a:solidFill>
                <a:latin typeface="Arial" panose="020B0604020202020204" pitchFamily="34" charset="0"/>
                <a:ea typeface="Calibri"/>
                <a:cs typeface="Arial" panose="020B0604020202020204" pitchFamily="34" charset="0"/>
              </a:rPr>
              <a:t>, C.; </a:t>
            </a:r>
            <a:r>
              <a:rPr lang="en-GB" sz="1200" dirty="0" err="1" smtClean="0">
                <a:solidFill>
                  <a:schemeClr val="tx2"/>
                </a:solidFill>
                <a:latin typeface="Arial" panose="020B0604020202020204" pitchFamily="34" charset="0"/>
                <a:ea typeface="Calibri"/>
                <a:cs typeface="Arial" panose="020B0604020202020204" pitchFamily="34" charset="0"/>
              </a:rPr>
              <a:t>Gassoumis</a:t>
            </a:r>
            <a:r>
              <a:rPr lang="en-GB" sz="1200" dirty="0" smtClean="0">
                <a:solidFill>
                  <a:schemeClr val="tx2"/>
                </a:solidFill>
                <a:latin typeface="Arial" panose="020B0604020202020204" pitchFamily="34" charset="0"/>
                <a:ea typeface="Calibri"/>
                <a:cs typeface="Arial" panose="020B0604020202020204" pitchFamily="34" charset="0"/>
              </a:rPr>
              <a:t>, Z. and Wilber, K. (2017)Elder </a:t>
            </a:r>
            <a:r>
              <a:rPr lang="en-GB" sz="1200" dirty="0">
                <a:solidFill>
                  <a:schemeClr val="tx2"/>
                </a:solidFill>
                <a:latin typeface="Arial" panose="020B0604020202020204" pitchFamily="34" charset="0"/>
                <a:ea typeface="Calibri"/>
                <a:cs typeface="Arial" panose="020B0604020202020204" pitchFamily="34" charset="0"/>
              </a:rPr>
              <a:t>abuse prevalence in community settings: a systematic review and </a:t>
            </a:r>
            <a:r>
              <a:rPr lang="en-GB" sz="1200" dirty="0" smtClean="0">
                <a:solidFill>
                  <a:schemeClr val="tx2"/>
                </a:solidFill>
                <a:latin typeface="Arial" panose="020B0604020202020204" pitchFamily="34" charset="0"/>
                <a:ea typeface="Calibri"/>
                <a:cs typeface="Arial" panose="020B0604020202020204" pitchFamily="34" charset="0"/>
              </a:rPr>
              <a:t>meta-analysis </a:t>
            </a:r>
            <a:r>
              <a:rPr lang="en-GB" sz="1200" dirty="0" smtClean="0">
                <a:solidFill>
                  <a:srgbClr val="42403F"/>
                </a:solidFill>
                <a:latin typeface="Arial" panose="020B0604020202020204" pitchFamily="34" charset="0"/>
                <a:ea typeface="Calibri"/>
                <a:cs typeface="Arial" panose="020B0604020202020204" pitchFamily="34" charset="0"/>
                <a:hlinkClick r:id="rId9"/>
              </a:rPr>
              <a:t>https</a:t>
            </a:r>
            <a:r>
              <a:rPr lang="en-GB" sz="1200" dirty="0">
                <a:solidFill>
                  <a:srgbClr val="42403F"/>
                </a:solidFill>
                <a:latin typeface="Arial" panose="020B0604020202020204" pitchFamily="34" charset="0"/>
                <a:ea typeface="Calibri"/>
                <a:cs typeface="Arial" panose="020B0604020202020204" pitchFamily="34" charset="0"/>
                <a:hlinkClick r:id="rId9"/>
              </a:rPr>
              <a:t>://</a:t>
            </a:r>
            <a:r>
              <a:rPr lang="en-GB" sz="1200" dirty="0" smtClean="0">
                <a:solidFill>
                  <a:srgbClr val="42403F"/>
                </a:solidFill>
                <a:latin typeface="Arial" panose="020B0604020202020204" pitchFamily="34" charset="0"/>
                <a:ea typeface="Calibri"/>
                <a:cs typeface="Arial" panose="020B0604020202020204" pitchFamily="34" charset="0"/>
                <a:hlinkClick r:id="rId9"/>
              </a:rPr>
              <a:t>www.sciencedirect.com/science/article/pii/S2214109X17300062</a:t>
            </a:r>
            <a:r>
              <a:rPr lang="en-GB" sz="1200" dirty="0" smtClean="0">
                <a:solidFill>
                  <a:srgbClr val="42403F"/>
                </a:solidFill>
                <a:latin typeface="Arial" panose="020B0604020202020204" pitchFamily="34" charset="0"/>
                <a:ea typeface="Calibri"/>
                <a:cs typeface="Arial" panose="020B0604020202020204" pitchFamily="34" charset="0"/>
              </a:rPr>
              <a:t> </a:t>
            </a:r>
          </a:p>
          <a:p>
            <a:pPr>
              <a:lnSpc>
                <a:spcPct val="115000"/>
              </a:lnSpc>
              <a:spcAft>
                <a:spcPts val="0"/>
              </a:spcAft>
            </a:pPr>
            <a:r>
              <a:rPr lang="en-GB" dirty="0" smtClean="0">
                <a:solidFill>
                  <a:srgbClr val="42403F"/>
                </a:solidFill>
                <a:latin typeface="Arial" panose="020B0604020202020204" pitchFamily="34" charset="0"/>
                <a:ea typeface="Calibri"/>
                <a:cs typeface="Arial" panose="020B0604020202020204" pitchFamily="34" charset="0"/>
              </a:rPr>
              <a:t> </a:t>
            </a:r>
            <a:endParaRPr lang="en-GB" dirty="0">
              <a:solidFill>
                <a:srgbClr val="42403F"/>
              </a:solidFill>
              <a:latin typeface="Arial" panose="020B0604020202020204" pitchFamily="34" charset="0"/>
              <a:ea typeface="Calibri"/>
              <a:cs typeface="Arial" panose="020B0604020202020204" pitchFamily="34" charset="0"/>
            </a:endParaRPr>
          </a:p>
          <a:p>
            <a:pPr>
              <a:lnSpc>
                <a:spcPct val="115000"/>
              </a:lnSpc>
              <a:spcAft>
                <a:spcPts val="0"/>
              </a:spcAft>
            </a:pPr>
            <a:endParaRPr lang="en-GB" dirty="0">
              <a:solidFill>
                <a:srgbClr val="42403F"/>
              </a:solidFill>
              <a:latin typeface="Arial" panose="020B0604020202020204" pitchFamily="34" charset="0"/>
              <a:ea typeface="Calibri"/>
              <a:cs typeface="Arial" panose="020B0604020202020204" pitchFamily="34" charset="0"/>
            </a:endParaRPr>
          </a:p>
        </p:txBody>
      </p:sp>
      <p:pic>
        <p:nvPicPr>
          <p:cNvPr id="10" name="Picture 9" descr="cid:image001.png@01D7261F.B803D6E0"/>
          <p:cNvPicPr/>
          <p:nvPr/>
        </p:nvPicPr>
        <p:blipFill>
          <a:blip r:embed="rId10">
            <a:extLst>
              <a:ext uri="{28A0092B-C50C-407E-A947-70E740481C1C}">
                <a14:useLocalDpi xmlns:a14="http://schemas.microsoft.com/office/drawing/2010/main" val="0"/>
              </a:ext>
            </a:extLst>
          </a:blip>
          <a:srcRect/>
          <a:stretch>
            <a:fillRect/>
          </a:stretch>
        </p:blipFill>
        <p:spPr bwMode="auto">
          <a:xfrm>
            <a:off x="6828511" y="-204984"/>
            <a:ext cx="2314575" cy="1600200"/>
          </a:xfrm>
          <a:prstGeom prst="rect">
            <a:avLst/>
          </a:prstGeom>
          <a:noFill/>
          <a:ln>
            <a:noFill/>
          </a:ln>
        </p:spPr>
      </p:pic>
    </p:spTree>
    <p:extLst>
      <p:ext uri="{BB962C8B-B14F-4D97-AF65-F5344CB8AC3E}">
        <p14:creationId xmlns:p14="http://schemas.microsoft.com/office/powerpoint/2010/main" val="6650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143086" cy="6858000"/>
            <a:chOff x="0" y="0"/>
            <a:chExt cx="9143086" cy="6858000"/>
          </a:xfrm>
        </p:grpSpPr>
        <p:pic>
          <p:nvPicPr>
            <p:cNvPr id="2" name="Picture 1" descr="Slide01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3086" cy="6858000"/>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79872" b="96951"/>
            <a:stretch/>
          </p:blipFill>
          <p:spPr bwMode="auto">
            <a:xfrm>
              <a:off x="6097827" y="329610"/>
              <a:ext cx="2684666" cy="4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AutoShape 2" descr="Image result for technology connect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346074" y="1068546"/>
            <a:ext cx="3197225" cy="523220"/>
          </a:xfrm>
          <a:prstGeom prst="rect">
            <a:avLst/>
          </a:prstGeom>
          <a:noFill/>
        </p:spPr>
        <p:txBody>
          <a:bodyPr wrap="square" rtlCol="0">
            <a:spAutoFit/>
          </a:bodyPr>
          <a:lstStyle/>
          <a:p>
            <a:r>
              <a:rPr lang="en-GB" sz="2800" b="1" dirty="0" smtClean="0">
                <a:solidFill>
                  <a:srgbClr val="00FFCC"/>
                </a:solidFill>
              </a:rPr>
              <a:t>What is Self-Neglect</a:t>
            </a:r>
            <a:endParaRPr lang="en-GB" sz="2800" b="1" dirty="0">
              <a:solidFill>
                <a:srgbClr val="00FFCC"/>
              </a:solidFill>
            </a:endParaRPr>
          </a:p>
        </p:txBody>
      </p:sp>
      <p:graphicFrame>
        <p:nvGraphicFramePr>
          <p:cNvPr id="10" name="Diagram 9"/>
          <p:cNvGraphicFramePr/>
          <p:nvPr>
            <p:extLst>
              <p:ext uri="{D42A27DB-BD31-4B8C-83A1-F6EECF244321}">
                <p14:modId xmlns:p14="http://schemas.microsoft.com/office/powerpoint/2010/main" val="1023544051"/>
              </p:ext>
            </p:extLst>
          </p:nvPr>
        </p:nvGraphicFramePr>
        <p:xfrm>
          <a:off x="602781" y="1813810"/>
          <a:ext cx="8024058" cy="43921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Picture 10" descr="cid:image001.png@01D7261F.B803D6E0"/>
          <p:cNvPicPr/>
          <p:nvPr/>
        </p:nvPicPr>
        <p:blipFill>
          <a:blip r:embed="rId10">
            <a:extLst>
              <a:ext uri="{28A0092B-C50C-407E-A947-70E740481C1C}">
                <a14:useLocalDpi xmlns:a14="http://schemas.microsoft.com/office/drawing/2010/main" val="0"/>
              </a:ext>
            </a:extLst>
          </a:blip>
          <a:srcRect/>
          <a:stretch>
            <a:fillRect/>
          </a:stretch>
        </p:blipFill>
        <p:spPr bwMode="auto">
          <a:xfrm>
            <a:off x="6828511" y="-181852"/>
            <a:ext cx="2314575" cy="1600200"/>
          </a:xfrm>
          <a:prstGeom prst="rect">
            <a:avLst/>
          </a:prstGeom>
          <a:noFill/>
          <a:ln>
            <a:noFill/>
          </a:ln>
        </p:spPr>
      </p:pic>
    </p:spTree>
    <p:extLst>
      <p:ext uri="{BB962C8B-B14F-4D97-AF65-F5344CB8AC3E}">
        <p14:creationId xmlns:p14="http://schemas.microsoft.com/office/powerpoint/2010/main" val="299361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143086" cy="6858000"/>
            <a:chOff x="0" y="0"/>
            <a:chExt cx="9143086" cy="6858000"/>
          </a:xfrm>
        </p:grpSpPr>
        <p:pic>
          <p:nvPicPr>
            <p:cNvPr id="2" name="Picture 1" descr="Slide01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3086" cy="6858000"/>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79872" b="96951"/>
            <a:stretch/>
          </p:blipFill>
          <p:spPr bwMode="auto">
            <a:xfrm>
              <a:off x="6097827" y="329610"/>
              <a:ext cx="2684666" cy="4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AutoShape 2" descr="Image result for technology connect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346074" y="1068546"/>
            <a:ext cx="3197225" cy="523220"/>
          </a:xfrm>
          <a:prstGeom prst="rect">
            <a:avLst/>
          </a:prstGeom>
          <a:noFill/>
        </p:spPr>
        <p:txBody>
          <a:bodyPr wrap="square" rtlCol="0">
            <a:spAutoFit/>
          </a:bodyPr>
          <a:lstStyle/>
          <a:p>
            <a:r>
              <a:rPr lang="en-GB" sz="2800" b="1" dirty="0" smtClean="0">
                <a:solidFill>
                  <a:srgbClr val="00FFCC"/>
                </a:solidFill>
              </a:rPr>
              <a:t>The Study</a:t>
            </a:r>
            <a:endParaRPr lang="en-GB" sz="2800" b="1" dirty="0">
              <a:solidFill>
                <a:srgbClr val="00FFCC"/>
              </a:solidFill>
            </a:endParaRPr>
          </a:p>
        </p:txBody>
      </p:sp>
      <p:sp>
        <p:nvSpPr>
          <p:cNvPr id="7" name="TextBox 6"/>
          <p:cNvSpPr txBox="1"/>
          <p:nvPr/>
        </p:nvSpPr>
        <p:spPr>
          <a:xfrm>
            <a:off x="602781" y="2076138"/>
            <a:ext cx="7491907" cy="3416320"/>
          </a:xfrm>
          <a:prstGeom prst="rect">
            <a:avLst/>
          </a:prstGeom>
          <a:noFill/>
        </p:spPr>
        <p:txBody>
          <a:bodyPr wrap="square" rtlCol="0">
            <a:spAutoFit/>
          </a:bodyPr>
          <a:lstStyle/>
          <a:p>
            <a:r>
              <a:rPr lang="en-GB" dirty="0">
                <a:solidFill>
                  <a:schemeClr val="tx2"/>
                </a:solidFill>
                <a:latin typeface="Arial"/>
              </a:rPr>
              <a:t>S</a:t>
            </a:r>
            <a:r>
              <a:rPr lang="en-GB" dirty="0" smtClean="0">
                <a:solidFill>
                  <a:schemeClr val="tx2"/>
                </a:solidFill>
                <a:latin typeface="Arial"/>
              </a:rPr>
              <a:t>elf-neglect commonly </a:t>
            </a:r>
            <a:r>
              <a:rPr lang="en-GB" dirty="0">
                <a:solidFill>
                  <a:schemeClr val="tx2"/>
                </a:solidFill>
                <a:latin typeface="Arial"/>
              </a:rPr>
              <a:t>poses complex challenges to the agencies and practitioners involved.</a:t>
            </a:r>
            <a:endParaRPr lang="en-GB" dirty="0" smtClean="0">
              <a:solidFill>
                <a:schemeClr val="tx2"/>
              </a:solidFill>
              <a:latin typeface="Arial"/>
            </a:endParaRPr>
          </a:p>
          <a:p>
            <a:endParaRPr lang="en-GB" dirty="0">
              <a:solidFill>
                <a:schemeClr val="tx2"/>
              </a:solidFill>
              <a:latin typeface="Arial"/>
            </a:endParaRPr>
          </a:p>
          <a:p>
            <a:r>
              <a:rPr lang="en-GB" dirty="0" smtClean="0">
                <a:solidFill>
                  <a:schemeClr val="tx2"/>
                </a:solidFill>
                <a:latin typeface="Arial"/>
              </a:rPr>
              <a:t>Systemic review of the </a:t>
            </a:r>
            <a:r>
              <a:rPr lang="en-GB" dirty="0">
                <a:solidFill>
                  <a:schemeClr val="tx2"/>
                </a:solidFill>
                <a:latin typeface="Arial"/>
              </a:rPr>
              <a:t>findings from 40 </a:t>
            </a:r>
            <a:r>
              <a:rPr lang="en-GB" dirty="0" smtClean="0">
                <a:solidFill>
                  <a:schemeClr val="tx2"/>
                </a:solidFill>
                <a:latin typeface="Arial"/>
              </a:rPr>
              <a:t>Safeguarding Adult Reviews involving </a:t>
            </a:r>
            <a:r>
              <a:rPr lang="en-GB" dirty="0">
                <a:solidFill>
                  <a:schemeClr val="tx2"/>
                </a:solidFill>
                <a:latin typeface="Arial"/>
              </a:rPr>
              <a:t>adults who self-neglect (</a:t>
            </a:r>
            <a:r>
              <a:rPr lang="en-GB" dirty="0" err="1">
                <a:solidFill>
                  <a:schemeClr val="tx2"/>
                </a:solidFill>
                <a:latin typeface="Arial"/>
              </a:rPr>
              <a:t>Braye</a:t>
            </a:r>
            <a:r>
              <a:rPr lang="en-GB" dirty="0">
                <a:solidFill>
                  <a:schemeClr val="tx2"/>
                </a:solidFill>
                <a:latin typeface="Arial"/>
              </a:rPr>
              <a:t>, </a:t>
            </a:r>
            <a:r>
              <a:rPr lang="en-GB" dirty="0" smtClean="0">
                <a:solidFill>
                  <a:schemeClr val="tx2"/>
                </a:solidFill>
                <a:latin typeface="Arial"/>
              </a:rPr>
              <a:t>Orr</a:t>
            </a:r>
            <a:r>
              <a:rPr lang="en-GB" dirty="0">
                <a:solidFill>
                  <a:schemeClr val="tx2"/>
                </a:solidFill>
                <a:latin typeface="Arial"/>
              </a:rPr>
              <a:t>, </a:t>
            </a:r>
            <a:r>
              <a:rPr lang="en-GB" dirty="0" smtClean="0">
                <a:solidFill>
                  <a:schemeClr val="tx2"/>
                </a:solidFill>
                <a:latin typeface="Arial"/>
              </a:rPr>
              <a:t>and Preston-Shoot (2015))</a:t>
            </a:r>
          </a:p>
          <a:p>
            <a:r>
              <a:rPr lang="en-GB" dirty="0">
                <a:solidFill>
                  <a:schemeClr val="tx2"/>
                </a:solidFill>
                <a:latin typeface="Arial"/>
              </a:rPr>
              <a:t>The study comprised a cross-case analysis of 32 </a:t>
            </a:r>
            <a:r>
              <a:rPr lang="en-GB" dirty="0" smtClean="0">
                <a:solidFill>
                  <a:schemeClr val="tx2"/>
                </a:solidFill>
                <a:latin typeface="Arial"/>
              </a:rPr>
              <a:t>SARs across England.</a:t>
            </a:r>
          </a:p>
          <a:p>
            <a:endParaRPr lang="en-GB" dirty="0">
              <a:solidFill>
                <a:schemeClr val="tx2"/>
              </a:solidFill>
              <a:latin typeface="Arial"/>
            </a:endParaRPr>
          </a:p>
          <a:p>
            <a:r>
              <a:rPr lang="en-GB" dirty="0" smtClean="0">
                <a:solidFill>
                  <a:schemeClr val="tx2"/>
                </a:solidFill>
                <a:latin typeface="Arial" panose="020B0604020202020204" pitchFamily="34" charset="0"/>
                <a:cs typeface="Arial" panose="020B0604020202020204" pitchFamily="34" charset="0"/>
              </a:rPr>
              <a:t>The study highlights </a:t>
            </a:r>
            <a:r>
              <a:rPr lang="en-GB" dirty="0">
                <a:solidFill>
                  <a:schemeClr val="tx2"/>
                </a:solidFill>
                <a:latin typeface="Arial" panose="020B0604020202020204" pitchFamily="34" charset="0"/>
                <a:cs typeface="Arial" panose="020B0604020202020204" pitchFamily="34" charset="0"/>
              </a:rPr>
              <a:t>the challenges in cases of self-neglect practice, </a:t>
            </a:r>
            <a:r>
              <a:rPr lang="en-GB" dirty="0" smtClean="0">
                <a:solidFill>
                  <a:schemeClr val="tx2"/>
                </a:solidFill>
                <a:latin typeface="Arial" panose="020B0604020202020204" pitchFamily="34" charset="0"/>
                <a:cs typeface="Arial" panose="020B0604020202020204" pitchFamily="34" charset="0"/>
              </a:rPr>
              <a:t>including:</a:t>
            </a:r>
          </a:p>
          <a:p>
            <a:pPr marL="285750" indent="-285750">
              <a:buFont typeface="Arial" panose="020B0604020202020204" pitchFamily="34" charset="0"/>
              <a:buChar char="•"/>
            </a:pPr>
            <a:r>
              <a:rPr lang="en-GB" dirty="0" smtClean="0">
                <a:solidFill>
                  <a:schemeClr val="tx2"/>
                </a:solidFill>
                <a:latin typeface="Arial" panose="020B0604020202020204" pitchFamily="34" charset="0"/>
                <a:cs typeface="Arial" panose="020B0604020202020204" pitchFamily="34" charset="0"/>
              </a:rPr>
              <a:t>person-centred </a:t>
            </a:r>
            <a:r>
              <a:rPr lang="en-GB" dirty="0">
                <a:solidFill>
                  <a:schemeClr val="tx2"/>
                </a:solidFill>
                <a:latin typeface="Arial" panose="020B0604020202020204" pitchFamily="34" charset="0"/>
                <a:cs typeface="Arial" panose="020B0604020202020204" pitchFamily="34" charset="0"/>
              </a:rPr>
              <a:t>approaches, </a:t>
            </a:r>
            <a:endParaRPr lang="en-GB" dirty="0" smtClean="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solidFill>
                  <a:schemeClr val="tx2"/>
                </a:solidFill>
                <a:latin typeface="Arial" panose="020B0604020202020204" pitchFamily="34" charset="0"/>
                <a:cs typeface="Arial" panose="020B0604020202020204" pitchFamily="34" charset="0"/>
              </a:rPr>
              <a:t>capacity assessment,</a:t>
            </a:r>
          </a:p>
          <a:p>
            <a:pPr marL="285750" indent="-285750">
              <a:buFont typeface="Arial" panose="020B0604020202020204" pitchFamily="34" charset="0"/>
              <a:buChar char="•"/>
            </a:pPr>
            <a:r>
              <a:rPr lang="en-GB" dirty="0" smtClean="0">
                <a:solidFill>
                  <a:schemeClr val="tx2"/>
                </a:solidFill>
                <a:latin typeface="Arial" panose="020B0604020202020204" pitchFamily="34" charset="0"/>
                <a:cs typeface="Arial" panose="020B0604020202020204" pitchFamily="34" charset="0"/>
              </a:rPr>
              <a:t>securing </a:t>
            </a:r>
            <a:r>
              <a:rPr lang="en-GB" dirty="0">
                <a:solidFill>
                  <a:schemeClr val="tx2"/>
                </a:solidFill>
                <a:latin typeface="Arial" panose="020B0604020202020204" pitchFamily="34" charset="0"/>
                <a:cs typeface="Arial" panose="020B0604020202020204" pitchFamily="34" charset="0"/>
              </a:rPr>
              <a:t>engagement.</a:t>
            </a:r>
          </a:p>
        </p:txBody>
      </p:sp>
      <p:pic>
        <p:nvPicPr>
          <p:cNvPr id="10" name="Picture 9" descr="cid:image001.png@01D7261F.B803D6E0"/>
          <p:cNvPicPr/>
          <p:nvPr/>
        </p:nvPicPr>
        <p:blipFill>
          <a:blip r:embed="rId5">
            <a:extLst>
              <a:ext uri="{28A0092B-C50C-407E-A947-70E740481C1C}">
                <a14:useLocalDpi xmlns:a14="http://schemas.microsoft.com/office/drawing/2010/main" val="0"/>
              </a:ext>
            </a:extLst>
          </a:blip>
          <a:srcRect/>
          <a:stretch>
            <a:fillRect/>
          </a:stretch>
        </p:blipFill>
        <p:spPr bwMode="auto">
          <a:xfrm>
            <a:off x="6828511" y="-189991"/>
            <a:ext cx="2314575" cy="1600200"/>
          </a:xfrm>
          <a:prstGeom prst="rect">
            <a:avLst/>
          </a:prstGeom>
          <a:noFill/>
          <a:ln>
            <a:noFill/>
          </a:ln>
        </p:spPr>
      </p:pic>
    </p:spTree>
    <p:extLst>
      <p:ext uri="{BB962C8B-B14F-4D97-AF65-F5344CB8AC3E}">
        <p14:creationId xmlns:p14="http://schemas.microsoft.com/office/powerpoint/2010/main" val="16522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143086" cy="6858000"/>
            <a:chOff x="0" y="0"/>
            <a:chExt cx="9143086" cy="6858000"/>
          </a:xfrm>
        </p:grpSpPr>
        <p:pic>
          <p:nvPicPr>
            <p:cNvPr id="2" name="Picture 1" descr="Slide01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3086" cy="6858000"/>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79872" b="96951"/>
            <a:stretch/>
          </p:blipFill>
          <p:spPr bwMode="auto">
            <a:xfrm>
              <a:off x="6097827" y="329610"/>
              <a:ext cx="2684666" cy="4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AutoShape 2" descr="Image result for technology connect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307975" y="1068546"/>
            <a:ext cx="3197225" cy="523220"/>
          </a:xfrm>
          <a:prstGeom prst="rect">
            <a:avLst/>
          </a:prstGeom>
          <a:noFill/>
        </p:spPr>
        <p:txBody>
          <a:bodyPr wrap="square" rtlCol="0">
            <a:spAutoFit/>
          </a:bodyPr>
          <a:lstStyle/>
          <a:p>
            <a:r>
              <a:rPr lang="en-GB" sz="2800" b="1" dirty="0" smtClean="0">
                <a:solidFill>
                  <a:srgbClr val="00FFCC"/>
                </a:solidFill>
              </a:rPr>
              <a:t>Themes</a:t>
            </a:r>
            <a:endParaRPr lang="en-GB" sz="2800" b="1" dirty="0">
              <a:solidFill>
                <a:srgbClr val="00FFCC"/>
              </a:solidFill>
            </a:endParaRPr>
          </a:p>
        </p:txBody>
      </p:sp>
      <p:sp>
        <p:nvSpPr>
          <p:cNvPr id="7" name="TextBox 6"/>
          <p:cNvSpPr txBox="1"/>
          <p:nvPr/>
        </p:nvSpPr>
        <p:spPr>
          <a:xfrm>
            <a:off x="602781" y="2076138"/>
            <a:ext cx="7491907" cy="923330"/>
          </a:xfrm>
          <a:prstGeom prst="rect">
            <a:avLst/>
          </a:prstGeom>
          <a:noFill/>
        </p:spPr>
        <p:txBody>
          <a:bodyPr wrap="square" rtlCol="0">
            <a:spAutoFit/>
          </a:bodyPr>
          <a:lstStyle/>
          <a:p>
            <a:endParaRPr lang="en-GB" dirty="0" smtClean="0"/>
          </a:p>
          <a:p>
            <a:endParaRPr lang="en-GB" dirty="0"/>
          </a:p>
          <a:p>
            <a:endParaRPr lang="en-GB" dirty="0"/>
          </a:p>
        </p:txBody>
      </p:sp>
      <p:graphicFrame>
        <p:nvGraphicFramePr>
          <p:cNvPr id="9" name="Diagram 8"/>
          <p:cNvGraphicFramePr/>
          <p:nvPr>
            <p:extLst>
              <p:ext uri="{D42A27DB-BD31-4B8C-83A1-F6EECF244321}">
                <p14:modId xmlns:p14="http://schemas.microsoft.com/office/powerpoint/2010/main" val="876180888"/>
              </p:ext>
            </p:extLst>
          </p:nvPr>
        </p:nvGraphicFramePr>
        <p:xfrm>
          <a:off x="1071797" y="1783829"/>
          <a:ext cx="7022891" cy="43996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Picture 10" descr="cid:image001.png@01D7261F.B803D6E0"/>
          <p:cNvPicPr/>
          <p:nvPr/>
        </p:nvPicPr>
        <p:blipFill>
          <a:blip r:embed="rId10">
            <a:extLst>
              <a:ext uri="{28A0092B-C50C-407E-A947-70E740481C1C}">
                <a14:useLocalDpi xmlns:a14="http://schemas.microsoft.com/office/drawing/2010/main" val="0"/>
              </a:ext>
            </a:extLst>
          </a:blip>
          <a:srcRect/>
          <a:stretch>
            <a:fillRect/>
          </a:stretch>
        </p:blipFill>
        <p:spPr bwMode="auto">
          <a:xfrm>
            <a:off x="6828511" y="-197427"/>
            <a:ext cx="2314575" cy="1600200"/>
          </a:xfrm>
          <a:prstGeom prst="rect">
            <a:avLst/>
          </a:prstGeom>
          <a:noFill/>
          <a:ln>
            <a:noFill/>
          </a:ln>
        </p:spPr>
      </p:pic>
    </p:spTree>
    <p:extLst>
      <p:ext uri="{BB962C8B-B14F-4D97-AF65-F5344CB8AC3E}">
        <p14:creationId xmlns:p14="http://schemas.microsoft.com/office/powerpoint/2010/main" val="32496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143086" cy="6858000"/>
            <a:chOff x="0" y="0"/>
            <a:chExt cx="9143086" cy="6858000"/>
          </a:xfrm>
        </p:grpSpPr>
        <p:pic>
          <p:nvPicPr>
            <p:cNvPr id="2" name="Picture 1" descr="Slide01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3086" cy="6858000"/>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79872" b="96951"/>
            <a:stretch/>
          </p:blipFill>
          <p:spPr bwMode="auto">
            <a:xfrm>
              <a:off x="6097827" y="329610"/>
              <a:ext cx="2684666" cy="4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AutoShape 2" descr="Image result for technology connect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346074" y="1068546"/>
            <a:ext cx="3197225" cy="523220"/>
          </a:xfrm>
          <a:prstGeom prst="rect">
            <a:avLst/>
          </a:prstGeom>
          <a:noFill/>
        </p:spPr>
        <p:txBody>
          <a:bodyPr wrap="square" rtlCol="0">
            <a:spAutoFit/>
          </a:bodyPr>
          <a:lstStyle/>
          <a:p>
            <a:r>
              <a:rPr lang="en-GB" sz="2800" b="1" dirty="0" smtClean="0">
                <a:solidFill>
                  <a:srgbClr val="00FFCC"/>
                </a:solidFill>
              </a:rPr>
              <a:t>Seeing the ‘person’</a:t>
            </a:r>
            <a:endParaRPr lang="en-GB" sz="2800" b="1" dirty="0">
              <a:solidFill>
                <a:srgbClr val="00FFCC"/>
              </a:solidFill>
            </a:endParaRPr>
          </a:p>
        </p:txBody>
      </p:sp>
      <p:graphicFrame>
        <p:nvGraphicFramePr>
          <p:cNvPr id="9" name="Diagram 8"/>
          <p:cNvGraphicFramePr/>
          <p:nvPr>
            <p:extLst>
              <p:ext uri="{D42A27DB-BD31-4B8C-83A1-F6EECF244321}">
                <p14:modId xmlns:p14="http://schemas.microsoft.com/office/powerpoint/2010/main" val="3094938501"/>
              </p:ext>
            </p:extLst>
          </p:nvPr>
        </p:nvGraphicFramePr>
        <p:xfrm>
          <a:off x="602781" y="2076138"/>
          <a:ext cx="7836681" cy="40848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Picture 9" descr="cid:image001.png@01D7261F.B803D6E0"/>
          <p:cNvPicPr/>
          <p:nvPr/>
        </p:nvPicPr>
        <p:blipFill>
          <a:blip r:embed="rId10">
            <a:extLst>
              <a:ext uri="{28A0092B-C50C-407E-A947-70E740481C1C}">
                <a14:useLocalDpi xmlns:a14="http://schemas.microsoft.com/office/drawing/2010/main" val="0"/>
              </a:ext>
            </a:extLst>
          </a:blip>
          <a:srcRect/>
          <a:stretch>
            <a:fillRect/>
          </a:stretch>
        </p:blipFill>
        <p:spPr bwMode="auto">
          <a:xfrm>
            <a:off x="6828511" y="-189991"/>
            <a:ext cx="2314575" cy="1600200"/>
          </a:xfrm>
          <a:prstGeom prst="rect">
            <a:avLst/>
          </a:prstGeom>
          <a:noFill/>
          <a:ln>
            <a:noFill/>
          </a:ln>
        </p:spPr>
      </p:pic>
    </p:spTree>
    <p:extLst>
      <p:ext uri="{BB962C8B-B14F-4D97-AF65-F5344CB8AC3E}">
        <p14:creationId xmlns:p14="http://schemas.microsoft.com/office/powerpoint/2010/main" val="29672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143086" cy="6858000"/>
            <a:chOff x="0" y="0"/>
            <a:chExt cx="9143086" cy="6858000"/>
          </a:xfrm>
        </p:grpSpPr>
        <p:pic>
          <p:nvPicPr>
            <p:cNvPr id="2" name="Picture 1" descr="Slide01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3086" cy="6858000"/>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79872" b="96951"/>
            <a:stretch/>
          </p:blipFill>
          <p:spPr bwMode="auto">
            <a:xfrm>
              <a:off x="6097827" y="329610"/>
              <a:ext cx="2684666" cy="4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AutoShape 2" descr="Image result for technology connect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307975" y="1068546"/>
            <a:ext cx="3197225" cy="523220"/>
          </a:xfrm>
          <a:prstGeom prst="rect">
            <a:avLst/>
          </a:prstGeom>
          <a:noFill/>
        </p:spPr>
        <p:txBody>
          <a:bodyPr wrap="square" rtlCol="0">
            <a:spAutoFit/>
          </a:bodyPr>
          <a:lstStyle/>
          <a:p>
            <a:r>
              <a:rPr lang="en-GB" sz="2800" b="1" dirty="0" smtClean="0">
                <a:solidFill>
                  <a:srgbClr val="00FFCC"/>
                </a:solidFill>
              </a:rPr>
              <a:t>Mental Capacity</a:t>
            </a:r>
            <a:endParaRPr lang="en-GB" sz="2800" b="1" dirty="0">
              <a:solidFill>
                <a:srgbClr val="00FFCC"/>
              </a:solidFill>
            </a:endParaRPr>
          </a:p>
        </p:txBody>
      </p:sp>
      <p:graphicFrame>
        <p:nvGraphicFramePr>
          <p:cNvPr id="9" name="Diagram 8"/>
          <p:cNvGraphicFramePr/>
          <p:nvPr>
            <p:extLst>
              <p:ext uri="{D42A27DB-BD31-4B8C-83A1-F6EECF244321}">
                <p14:modId xmlns:p14="http://schemas.microsoft.com/office/powerpoint/2010/main" val="3110045697"/>
              </p:ext>
            </p:extLst>
          </p:nvPr>
        </p:nvGraphicFramePr>
        <p:xfrm>
          <a:off x="602781" y="2076138"/>
          <a:ext cx="7881652" cy="41822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Picture 9" descr="cid:image001.png@01D7261F.B803D6E0"/>
          <p:cNvPicPr/>
          <p:nvPr/>
        </p:nvPicPr>
        <p:blipFill>
          <a:blip r:embed="rId10">
            <a:extLst>
              <a:ext uri="{28A0092B-C50C-407E-A947-70E740481C1C}">
                <a14:useLocalDpi xmlns:a14="http://schemas.microsoft.com/office/drawing/2010/main" val="0"/>
              </a:ext>
            </a:extLst>
          </a:blip>
          <a:srcRect/>
          <a:stretch>
            <a:fillRect/>
          </a:stretch>
        </p:blipFill>
        <p:spPr bwMode="auto">
          <a:xfrm>
            <a:off x="6828511" y="-189991"/>
            <a:ext cx="2314575" cy="1600200"/>
          </a:xfrm>
          <a:prstGeom prst="rect">
            <a:avLst/>
          </a:prstGeom>
          <a:noFill/>
          <a:ln>
            <a:noFill/>
          </a:ln>
        </p:spPr>
      </p:pic>
    </p:spTree>
    <p:extLst>
      <p:ext uri="{BB962C8B-B14F-4D97-AF65-F5344CB8AC3E}">
        <p14:creationId xmlns:p14="http://schemas.microsoft.com/office/powerpoint/2010/main" val="270066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143086" cy="6858000"/>
            <a:chOff x="0" y="0"/>
            <a:chExt cx="9143086" cy="6858000"/>
          </a:xfrm>
        </p:grpSpPr>
        <p:pic>
          <p:nvPicPr>
            <p:cNvPr id="2" name="Picture 1" descr="Slide01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3086" cy="6858000"/>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79872" b="96951"/>
            <a:stretch/>
          </p:blipFill>
          <p:spPr bwMode="auto">
            <a:xfrm>
              <a:off x="6097827" y="329610"/>
              <a:ext cx="2684666" cy="4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AutoShape 2" descr="Image result for technology connect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346074" y="1068546"/>
            <a:ext cx="4675631" cy="523220"/>
          </a:xfrm>
          <a:prstGeom prst="rect">
            <a:avLst/>
          </a:prstGeom>
          <a:noFill/>
        </p:spPr>
        <p:txBody>
          <a:bodyPr wrap="square" rtlCol="0">
            <a:spAutoFit/>
          </a:bodyPr>
          <a:lstStyle/>
          <a:p>
            <a:r>
              <a:rPr lang="en-GB" sz="2800" b="1" dirty="0" smtClean="0">
                <a:solidFill>
                  <a:srgbClr val="00FFCC"/>
                </a:solidFill>
              </a:rPr>
              <a:t>Family/Carers</a:t>
            </a:r>
            <a:endParaRPr lang="en-GB" sz="2800" b="1" dirty="0">
              <a:solidFill>
                <a:srgbClr val="00FFCC"/>
              </a:solidFill>
            </a:endParaRPr>
          </a:p>
        </p:txBody>
      </p:sp>
      <p:graphicFrame>
        <p:nvGraphicFramePr>
          <p:cNvPr id="9" name="Diagram 8"/>
          <p:cNvGraphicFramePr/>
          <p:nvPr>
            <p:extLst>
              <p:ext uri="{D42A27DB-BD31-4B8C-83A1-F6EECF244321}">
                <p14:modId xmlns:p14="http://schemas.microsoft.com/office/powerpoint/2010/main" val="248178784"/>
              </p:ext>
            </p:extLst>
          </p:nvPr>
        </p:nvGraphicFramePr>
        <p:xfrm>
          <a:off x="602781" y="2076138"/>
          <a:ext cx="7806701" cy="41747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Picture 9" descr="cid:image001.png@01D7261F.B803D6E0"/>
          <p:cNvPicPr/>
          <p:nvPr/>
        </p:nvPicPr>
        <p:blipFill>
          <a:blip r:embed="rId10">
            <a:extLst>
              <a:ext uri="{28A0092B-C50C-407E-A947-70E740481C1C}">
                <a14:useLocalDpi xmlns:a14="http://schemas.microsoft.com/office/drawing/2010/main" val="0"/>
              </a:ext>
            </a:extLst>
          </a:blip>
          <a:srcRect/>
          <a:stretch>
            <a:fillRect/>
          </a:stretch>
        </p:blipFill>
        <p:spPr bwMode="auto">
          <a:xfrm>
            <a:off x="6828511" y="-189991"/>
            <a:ext cx="2314575" cy="1600200"/>
          </a:xfrm>
          <a:prstGeom prst="rect">
            <a:avLst/>
          </a:prstGeom>
          <a:noFill/>
          <a:ln>
            <a:noFill/>
          </a:ln>
        </p:spPr>
      </p:pic>
    </p:spTree>
    <p:extLst>
      <p:ext uri="{BB962C8B-B14F-4D97-AF65-F5344CB8AC3E}">
        <p14:creationId xmlns:p14="http://schemas.microsoft.com/office/powerpoint/2010/main" val="163862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143086" cy="6858000"/>
            <a:chOff x="0" y="0"/>
            <a:chExt cx="9143086" cy="6858000"/>
          </a:xfrm>
        </p:grpSpPr>
        <p:pic>
          <p:nvPicPr>
            <p:cNvPr id="2" name="Picture 1" descr="Slide01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3086" cy="6858000"/>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79872" b="96951"/>
            <a:stretch/>
          </p:blipFill>
          <p:spPr bwMode="auto">
            <a:xfrm>
              <a:off x="6097827" y="329610"/>
              <a:ext cx="2684666" cy="4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AutoShape 2" descr="Image result for technology connect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346074" y="1068546"/>
            <a:ext cx="3197225" cy="523220"/>
          </a:xfrm>
          <a:prstGeom prst="rect">
            <a:avLst/>
          </a:prstGeom>
          <a:noFill/>
        </p:spPr>
        <p:txBody>
          <a:bodyPr wrap="square" rtlCol="0">
            <a:spAutoFit/>
          </a:bodyPr>
          <a:lstStyle/>
          <a:p>
            <a:r>
              <a:rPr lang="en-GB" sz="2800" b="1" dirty="0" smtClean="0">
                <a:solidFill>
                  <a:srgbClr val="00FFCC"/>
                </a:solidFill>
              </a:rPr>
              <a:t>Engagement</a:t>
            </a:r>
            <a:endParaRPr lang="en-GB" sz="2800" b="1" dirty="0">
              <a:solidFill>
                <a:srgbClr val="00FFCC"/>
              </a:solidFill>
            </a:endParaRPr>
          </a:p>
        </p:txBody>
      </p:sp>
      <p:graphicFrame>
        <p:nvGraphicFramePr>
          <p:cNvPr id="9" name="Diagram 8"/>
          <p:cNvGraphicFramePr/>
          <p:nvPr>
            <p:extLst>
              <p:ext uri="{D42A27DB-BD31-4B8C-83A1-F6EECF244321}">
                <p14:modId xmlns:p14="http://schemas.microsoft.com/office/powerpoint/2010/main" val="3290822885"/>
              </p:ext>
            </p:extLst>
          </p:nvPr>
        </p:nvGraphicFramePr>
        <p:xfrm>
          <a:off x="602781" y="2076138"/>
          <a:ext cx="7709265" cy="41073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Picture 9" descr="cid:image001.png@01D7261F.B803D6E0"/>
          <p:cNvPicPr/>
          <p:nvPr/>
        </p:nvPicPr>
        <p:blipFill>
          <a:blip r:embed="rId10">
            <a:extLst>
              <a:ext uri="{28A0092B-C50C-407E-A947-70E740481C1C}">
                <a14:useLocalDpi xmlns:a14="http://schemas.microsoft.com/office/drawing/2010/main" val="0"/>
              </a:ext>
            </a:extLst>
          </a:blip>
          <a:srcRect/>
          <a:stretch>
            <a:fillRect/>
          </a:stretch>
        </p:blipFill>
        <p:spPr bwMode="auto">
          <a:xfrm>
            <a:off x="6828511" y="-189991"/>
            <a:ext cx="2314575" cy="1600200"/>
          </a:xfrm>
          <a:prstGeom prst="rect">
            <a:avLst/>
          </a:prstGeom>
          <a:noFill/>
          <a:ln>
            <a:noFill/>
          </a:ln>
        </p:spPr>
      </p:pic>
    </p:spTree>
    <p:extLst>
      <p:ext uri="{BB962C8B-B14F-4D97-AF65-F5344CB8AC3E}">
        <p14:creationId xmlns:p14="http://schemas.microsoft.com/office/powerpoint/2010/main" val="308275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19851</TotalTime>
  <Words>1698</Words>
  <Application>Microsoft Office PowerPoint</Application>
  <PresentationFormat>On-screen Show (4:3)</PresentationFormat>
  <Paragraphs>249</Paragraphs>
  <Slides>25</Slides>
  <Notes>24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25</vt:i4>
      </vt:variant>
    </vt:vector>
  </HeadingPairs>
  <TitlesOfParts>
    <vt:vector size="37" baseType="lpstr">
      <vt:lpstr>ＭＳ Ｐゴシック</vt:lpstr>
      <vt:lpstr>ＭＳ Ｐゴシック</vt:lpstr>
      <vt:lpstr>Arial</vt:lpstr>
      <vt:lpstr>Arial-BoldMT</vt:lpstr>
      <vt:lpstr>Bariol Regular</vt:lpstr>
      <vt:lpstr>Calibri</vt:lpstr>
      <vt:lpstr>Century Gothic</vt:lpstr>
      <vt:lpstr>Times</vt:lpstr>
      <vt:lpstr>Times New Roman</vt:lpstr>
      <vt:lpstr>Wingdings</vt:lpstr>
      <vt:lpstr>Office Theme</vt:lpstr>
      <vt:lpstr>Mesh</vt:lpstr>
      <vt:lpstr>Welcome</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Welcome</vt:lpstr>
      <vt:lpstr>PowerPoint Presentation</vt:lpstr>
      <vt:lpstr>PowerPoint Presentation</vt:lpstr>
      <vt:lpstr>PowerPoint Presentation</vt:lpstr>
      <vt:lpstr>INVISIBILITY OF OF OLDER PEOPLE</vt:lpstr>
      <vt:lpstr>PowerPoint Presentation</vt:lpstr>
      <vt:lpstr>PowerPoint Presentation</vt:lpstr>
      <vt:lpstr>PowerPoint Presentation</vt:lpstr>
      <vt:lpstr>PowerPoint Presentation</vt:lpstr>
      <vt:lpstr>PowerPoint Presentation</vt:lpstr>
    </vt:vector>
  </TitlesOfParts>
  <Company>Splinter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McCann</dc:creator>
  <cp:lastModifiedBy>Banks, Terri</cp:lastModifiedBy>
  <cp:revision>178</cp:revision>
  <cp:lastPrinted>2018-07-30T10:31:40Z</cp:lastPrinted>
  <dcterms:created xsi:type="dcterms:W3CDTF">2017-08-17T12:46:04Z</dcterms:created>
  <dcterms:modified xsi:type="dcterms:W3CDTF">2022-06-13T15:12:05Z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